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8" r:id="rId1"/>
    <p:sldMasterId id="2147483672" r:id="rId2"/>
    <p:sldMasterId id="2147483685" r:id="rId3"/>
    <p:sldMasterId id="2147483698" r:id="rId4"/>
    <p:sldMasterId id="2147483711" r:id="rId5"/>
    <p:sldMasterId id="2147483716" r:id="rId6"/>
  </p:sldMasterIdLst>
  <p:notesMasterIdLst>
    <p:notesMasterId r:id="rId109"/>
  </p:notesMasterIdLst>
  <p:handoutMasterIdLst>
    <p:handoutMasterId r:id="rId110"/>
  </p:handoutMasterIdLst>
  <p:sldIdLst>
    <p:sldId id="256" r:id="rId7"/>
    <p:sldId id="257" r:id="rId8"/>
    <p:sldId id="591" r:id="rId9"/>
    <p:sldId id="358" r:id="rId10"/>
    <p:sldId id="370" r:id="rId11"/>
    <p:sldId id="383" r:id="rId12"/>
    <p:sldId id="414" r:id="rId13"/>
    <p:sldId id="384" r:id="rId14"/>
    <p:sldId id="592" r:id="rId15"/>
    <p:sldId id="415" r:id="rId16"/>
    <p:sldId id="417" r:id="rId17"/>
    <p:sldId id="419" r:id="rId18"/>
    <p:sldId id="593" r:id="rId19"/>
    <p:sldId id="420" r:id="rId20"/>
    <p:sldId id="589" r:id="rId21"/>
    <p:sldId id="444" r:id="rId22"/>
    <p:sldId id="422" r:id="rId23"/>
    <p:sldId id="596" r:id="rId24"/>
    <p:sldId id="424" r:id="rId25"/>
    <p:sldId id="425" r:id="rId26"/>
    <p:sldId id="426" r:id="rId27"/>
    <p:sldId id="427" r:id="rId28"/>
    <p:sldId id="428" r:id="rId29"/>
    <p:sldId id="431" r:id="rId30"/>
    <p:sldId id="432" r:id="rId31"/>
    <p:sldId id="433" r:id="rId32"/>
    <p:sldId id="594" r:id="rId33"/>
    <p:sldId id="434" r:id="rId34"/>
    <p:sldId id="436" r:id="rId35"/>
    <p:sldId id="438" r:id="rId36"/>
    <p:sldId id="439" r:id="rId37"/>
    <p:sldId id="441" r:id="rId38"/>
    <p:sldId id="595" r:id="rId39"/>
    <p:sldId id="360" r:id="rId40"/>
    <p:sldId id="529" r:id="rId41"/>
    <p:sldId id="590" r:id="rId42"/>
    <p:sldId id="513" r:id="rId43"/>
    <p:sldId id="514" r:id="rId44"/>
    <p:sldId id="515" r:id="rId45"/>
    <p:sldId id="516" r:id="rId46"/>
    <p:sldId id="517" r:id="rId47"/>
    <p:sldId id="518" r:id="rId48"/>
    <p:sldId id="519" r:id="rId49"/>
    <p:sldId id="520" r:id="rId50"/>
    <p:sldId id="521" r:id="rId51"/>
    <p:sldId id="522" r:id="rId52"/>
    <p:sldId id="523" r:id="rId53"/>
    <p:sldId id="524" r:id="rId54"/>
    <p:sldId id="525" r:id="rId55"/>
    <p:sldId id="526" r:id="rId56"/>
    <p:sldId id="527" r:id="rId57"/>
    <p:sldId id="528" r:id="rId58"/>
    <p:sldId id="361" r:id="rId59"/>
    <p:sldId id="830" r:id="rId60"/>
    <p:sldId id="831" r:id="rId61"/>
    <p:sldId id="832" r:id="rId62"/>
    <p:sldId id="833" r:id="rId63"/>
    <p:sldId id="834" r:id="rId64"/>
    <p:sldId id="835" r:id="rId65"/>
    <p:sldId id="836" r:id="rId66"/>
    <p:sldId id="837" r:id="rId67"/>
    <p:sldId id="838" r:id="rId68"/>
    <p:sldId id="839" r:id="rId69"/>
    <p:sldId id="840" r:id="rId70"/>
    <p:sldId id="841" r:id="rId71"/>
    <p:sldId id="842" r:id="rId72"/>
    <p:sldId id="843" r:id="rId73"/>
    <p:sldId id="844" r:id="rId74"/>
    <p:sldId id="845" r:id="rId75"/>
    <p:sldId id="846" r:id="rId76"/>
    <p:sldId id="847" r:id="rId77"/>
    <p:sldId id="848" r:id="rId78"/>
    <p:sldId id="849" r:id="rId79"/>
    <p:sldId id="850" r:id="rId80"/>
    <p:sldId id="362" r:id="rId81"/>
    <p:sldId id="875" r:id="rId82"/>
    <p:sldId id="876" r:id="rId83"/>
    <p:sldId id="877" r:id="rId84"/>
    <p:sldId id="878" r:id="rId85"/>
    <p:sldId id="879" r:id="rId86"/>
    <p:sldId id="880" r:id="rId87"/>
    <p:sldId id="881" r:id="rId88"/>
    <p:sldId id="882" r:id="rId89"/>
    <p:sldId id="883" r:id="rId90"/>
    <p:sldId id="884" r:id="rId91"/>
    <p:sldId id="885" r:id="rId92"/>
    <p:sldId id="886" r:id="rId93"/>
    <p:sldId id="887" r:id="rId94"/>
    <p:sldId id="888" r:id="rId95"/>
    <p:sldId id="889" r:id="rId96"/>
    <p:sldId id="890" r:id="rId97"/>
    <p:sldId id="891" r:id="rId98"/>
    <p:sldId id="892" r:id="rId99"/>
    <p:sldId id="893" r:id="rId100"/>
    <p:sldId id="894" r:id="rId101"/>
    <p:sldId id="895" r:id="rId102"/>
    <p:sldId id="896" r:id="rId103"/>
    <p:sldId id="897" r:id="rId104"/>
    <p:sldId id="898" r:id="rId105"/>
    <p:sldId id="899" r:id="rId106"/>
    <p:sldId id="900" r:id="rId107"/>
    <p:sldId id="320" r:id="rId108"/>
  </p:sldIdLst>
  <p:sldSz cx="12192000" cy="6858000"/>
  <p:notesSz cx="6858000" cy="9144000"/>
  <p:embeddedFontLst>
    <p:embeddedFont>
      <p:font typeface="Adobe 黑体 Std R" panose="020B0400000000000000" charset="-122"/>
      <p:regular r:id="rId111"/>
    </p:embeddedFont>
    <p:embeddedFont>
      <p:font typeface="MiSans Bold" panose="02010600030101010101" charset="-122"/>
      <p:bold r:id="rId112"/>
    </p:embeddedFont>
    <p:embeddedFont>
      <p:font typeface="MiSans Light" panose="02010600030101010101" charset="-122"/>
      <p:regular r:id="rId113"/>
    </p:embeddedFont>
    <p:embeddedFont>
      <p:font typeface="Arial Black" panose="020B0A04020102020204" pitchFamily="34" charset="0"/>
      <p:bold r:id="rId114"/>
    </p:embeddedFont>
    <p:embeddedFont>
      <p:font typeface="Broadway" panose="04040905080B02020502" pitchFamily="82" charset="0"/>
      <p:regular r:id="rId115"/>
    </p:embeddedFont>
    <p:embeddedFont>
      <p:font typeface="Calibri" panose="020F0502020204030204" pitchFamily="34" charset="0"/>
      <p:regular r:id="rId116"/>
      <p:bold r:id="rId117"/>
      <p:italic r:id="rId118"/>
      <p:boldItalic r:id="rId119"/>
    </p:embeddedFont>
    <p:embeddedFont>
      <p:font typeface="微软雅黑" panose="020B0503020204020204" pitchFamily="34" charset="-122"/>
      <p:regular r:id="rId120"/>
      <p:bold r:id="rId121"/>
    </p:embeddedFont>
  </p:embeddedFontLst>
  <p:custDataLst>
    <p:tags r:id="rId122"/>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彭玉凤" initials="彭玉凤"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78BCD"/>
    <a:srgbClr val="284B7A"/>
    <a:srgbClr val="E6E6E6"/>
    <a:srgbClr val="FAF8FA"/>
    <a:srgbClr val="56678F"/>
    <a:srgbClr val="F1A0B4"/>
    <a:srgbClr val="5F57AF"/>
    <a:srgbClr val="D56C94"/>
    <a:srgbClr val="BA8918"/>
    <a:srgbClr val="C1BA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6" autoAdjust="0"/>
    <p:restoredTop sz="96357" autoAdjust="0"/>
  </p:normalViewPr>
  <p:slideViewPr>
    <p:cSldViewPr snapToGrid="0">
      <p:cViewPr varScale="1">
        <p:scale>
          <a:sx n="88" d="100"/>
          <a:sy n="88" d="100"/>
        </p:scale>
        <p:origin x="279" y="57"/>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4" d="100"/>
          <a:sy n="84" d="100"/>
        </p:scale>
        <p:origin x="297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font" Target="fonts/font7.fntdata"/><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font" Target="fonts/font2.fntdata"/><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presProps" Target="pres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font" Target="fonts/font10.fntdata"/><Relationship Id="rId125"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handoutMaster" Target="handoutMasters/handoutMaster1.xml"/><Relationship Id="rId115" Type="http://schemas.openxmlformats.org/officeDocument/2006/relationships/font" Target="fonts/font5.fntdata"/><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font" Target="fonts/font1.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MiSans Light" panose="00000400000000000000" pitchFamily="2" charset="-122"/>
              <a:ea typeface="MiSans Light" panose="00000400000000000000" pitchFamily="2"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A5691D-4E5E-458E-9818-DCCD8C99DB4C}" type="datetimeFigureOut">
              <a:rPr lang="zh-CN" altLang="en-US" smtClean="0">
                <a:latin typeface="MiSans Light" panose="00000400000000000000" pitchFamily="2" charset="-122"/>
                <a:ea typeface="MiSans Light" panose="00000400000000000000" pitchFamily="2" charset="-122"/>
              </a:rPr>
              <a:t>2023/6/10</a:t>
            </a:fld>
            <a:endParaRPr lang="zh-CN" altLang="en-US" dirty="0">
              <a:latin typeface="MiSans Light" panose="00000400000000000000" pitchFamily="2" charset="-122"/>
              <a:ea typeface="MiSans Light" panose="00000400000000000000" pitchFamily="2"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MiSans Light" panose="00000400000000000000" pitchFamily="2" charset="-122"/>
              <a:ea typeface="MiSans Light" panose="00000400000000000000" pitchFamily="2"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1B8A15-A19E-42E6-9EA7-402F51CDBE65}" type="slidenum">
              <a:rPr lang="zh-CN" altLang="en-US" smtClean="0">
                <a:latin typeface="MiSans Light" panose="00000400000000000000" pitchFamily="2" charset="-122"/>
                <a:ea typeface="MiSans Light" panose="00000400000000000000" pitchFamily="2" charset="-122"/>
              </a:rPr>
              <a:t>‹#›</a:t>
            </a:fld>
            <a:endParaRPr lang="zh-CN" altLang="en-US" dirty="0">
              <a:latin typeface="MiSans Light" panose="00000400000000000000" pitchFamily="2" charset="-122"/>
              <a:ea typeface="MiSans Light" panose="00000400000000000000"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1:54:15"/>
    </inkml:context>
    <inkml:brush xml:id="br0">
      <inkml:brushProperty name="width" value="0.05" units="cm"/>
      <inkml:brushProperty name="height" value="0.05" units="cm"/>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8:48:34"/>
    </inkml:context>
    <inkml:brush xml:id="br0">
      <inkml:brushProperty name="width" value="0.05" units="cm"/>
      <inkml:brushProperty name="height" value="0.05" units="cm"/>
    </inkml:brush>
  </inkml:definitions>
  <inkml:trace contextRef="#ctx0" brushRef="#br0">1 1,'127'0,"13"0,15609 0,-14430 0,-1294 0</inkml:trace>
</inkml:ink>
</file>

<file path=ppt/ink/ink1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9:44:56"/>
    </inkml:context>
    <inkml:brush xml:id="br0">
      <inkml:brushProperty name="width" value="0.05" units="cm"/>
      <inkml:brushProperty name="height" value="0.05" units="cm"/>
    </inkml:brush>
  </inkml:definitions>
  <inkml:trace contextRef="#ctx0" brushRef="#br0">0 1,'2864'0,"7276"0,-10123 0</inkml:trace>
</inkml:ink>
</file>

<file path=ppt/ink/ink1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9:45:51"/>
    </inkml:context>
    <inkml:brush xml:id="br0">
      <inkml:brushProperty name="width" value="0.05" units="cm"/>
      <inkml:brushProperty name="height" value="0.05" units="cm"/>
    </inkml:brush>
  </inkml:definitions>
  <inkml:trace contextRef="#ctx0" brushRef="#br0">1 1,'17130'0,"-16659"0,-465 0</inkml:trace>
</inkml:ink>
</file>

<file path=ppt/ink/ink1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0:01:31"/>
    </inkml:context>
    <inkml:brush xml:id="br0">
      <inkml:brushProperty name="width" value="0.05" units="cm"/>
      <inkml:brushProperty name="height" value="0.05" units="cm"/>
    </inkml:brush>
  </inkml:definitions>
  <inkml:trace contextRef="#ctx0" brushRef="#br0">0 0,'11097'0,"-11059"0,-24 0,-20 0,-534 0,523 0</inkml:trace>
</inkml:ink>
</file>

<file path=ppt/ink/ink1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0:01:39"/>
    </inkml:context>
    <inkml:brush xml:id="br0">
      <inkml:brushProperty name="width" value="0.05" units="cm"/>
      <inkml:brushProperty name="height" value="0.05" units="cm"/>
    </inkml:brush>
  </inkml:definitions>
  <inkml:trace contextRef="#ctx0" brushRef="#br0">0 1,'6972'0,"-6969"0</inkml:trace>
</inkml:ink>
</file>

<file path=ppt/ink/ink15.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0:02:28"/>
    </inkml:context>
    <inkml:brush xml:id="br0">
      <inkml:brushProperty name="width" value="0.05" units="cm"/>
      <inkml:brushProperty name="height" value="0.05" units="cm"/>
    </inkml:brush>
  </inkml:definitions>
  <inkml:trace contextRef="#ctx0" brushRef="#br0">1 0,'8662'0,"-8648"0</inkml:trace>
</inkml:ink>
</file>

<file path=ppt/ink/ink16.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1:28:15"/>
    </inkml:context>
    <inkml:brush xml:id="br0">
      <inkml:brushProperty name="width" value="0.05" units="cm"/>
      <inkml:brushProperty name="height" value="0.05" units="cm"/>
    </inkml:brush>
  </inkml:definitions>
  <inkml:trace contextRef="#ctx0" brushRef="#br0">0 0,'4524'0,"-320"0,391 0,-459 0,-4099 0</inkml:trace>
</inkml:ink>
</file>

<file path=ppt/ink/ink17.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1:28:20"/>
    </inkml:context>
    <inkml:brush xml:id="br0">
      <inkml:brushProperty name="width" value="0.05" units="cm"/>
      <inkml:brushProperty name="height" value="0.05" units="cm"/>
    </inkml:brush>
  </inkml:definitions>
  <inkml:trace contextRef="#ctx0" brushRef="#br0">1 0,'4061'0,"-1444"0,-2286 0,8488 0,-8772 0</inkml:trace>
</inkml:ink>
</file>

<file path=ppt/ink/ink18.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3:14:32"/>
    </inkml:context>
    <inkml:brush xml:id="br0">
      <inkml:brushProperty name="width" value="0.05" units="cm"/>
      <inkml:brushProperty name="height" value="0.05" units="cm"/>
    </inkml:brush>
  </inkml:definitions>
  <inkml:trace contextRef="#ctx0" brushRef="#br0">0 0,'1906'0,"10633"0,-7873 0,-4635 0</inkml:trace>
</inkml:ink>
</file>

<file path=ppt/ink/ink19.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3:14:44"/>
    </inkml:context>
    <inkml:brush xml:id="br0">
      <inkml:brushProperty name="width" value="0.05" units="cm"/>
      <inkml:brushProperty name="height" value="0.05" units="cm"/>
    </inkml:brush>
  </inkml:definitions>
  <inkml:trace contextRef="#ctx0" brushRef="#br0">0 0,'3874'0,"-3466"0,-50 0,-52 0,-56 0,4651 0,-4276 0,-543 0</inkml:trace>
</inkml:ink>
</file>

<file path=ppt/ink/ink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1:55:29"/>
    </inkml:context>
    <inkml:brush xml:id="br0">
      <inkml:brushProperty name="width" value="0.05" units="cm"/>
      <inkml:brushProperty name="height" value="0.05" units="cm"/>
    </inkml:brush>
  </inkml:definitions>
  <inkml:trace contextRef="#ctx0" brushRef="#br0">1 0,'10401'0,"-8860"0,-1510 0</inkml:trace>
</inkml:ink>
</file>

<file path=ppt/ink/ink20.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3:14:49"/>
    </inkml:context>
    <inkml:brush xml:id="br0">
      <inkml:brushProperty name="width" value="0.05" units="cm"/>
      <inkml:brushProperty name="height" value="0.05" units="cm"/>
    </inkml:brush>
  </inkml:definitions>
  <inkml:trace contextRef="#ctx0" brushRef="#br0">0 0,'1191'0,"-736"0,62 0,4063 0,-1882 0,-1937 0,-725 0</inkml:trace>
</inkml:ink>
</file>

<file path=ppt/ink/ink21.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4:19:42"/>
    </inkml:context>
    <inkml:brush xml:id="br0">
      <inkml:brushProperty name="width" value="0.05" units="cm"/>
      <inkml:brushProperty name="height" value="0.05" units="cm"/>
    </inkml:brush>
  </inkml:definitions>
  <inkml:trace contextRef="#ctx0" brushRef="#br0">0 1,'2400'0,"495"0,2232 0,-3612 0,-1482 0</inkml:trace>
</inkml:ink>
</file>

<file path=ppt/ink/ink22.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4:19:49"/>
    </inkml:context>
    <inkml:brush xml:id="br0">
      <inkml:brushProperty name="width" value="0.05" units="cm"/>
      <inkml:brushProperty name="height" value="0.05" units="cm"/>
    </inkml:brush>
  </inkml:definitions>
  <inkml:trace contextRef="#ctx0" brushRef="#br0">1 0,'1926'0,"958"0,-1166 0,2488 0,-3763 0,-409 0</inkml:trace>
</inkml:ink>
</file>

<file path=ppt/ink/ink2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4:19:58"/>
    </inkml:context>
    <inkml:brush xml:id="br0">
      <inkml:brushProperty name="width" value="0.05" units="cm"/>
      <inkml:brushProperty name="height" value="0.05" units="cm"/>
    </inkml:brush>
  </inkml:definitions>
  <inkml:trace contextRef="#ctx0" brushRef="#br0">0 1,'6894'0,"-6656"0,47 0,47 0,41 0,6452 0,-6461 0,-334 0</inkml:trace>
</inkml:ink>
</file>

<file path=ppt/ink/ink2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6:48:48"/>
    </inkml:context>
    <inkml:brush xml:id="br0">
      <inkml:brushProperty name="width" value="0.05" units="cm"/>
      <inkml:brushProperty name="height" value="0.05" units="cm"/>
    </inkml:brush>
  </inkml:definitions>
  <inkml:trace contextRef="#ctx0" brushRef="#br0">1 1,'3603'0,"6906"0,-8619 0,-1860 0</inkml:trace>
</inkml:ink>
</file>

<file path=ppt/ink/ink25.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16:49:00"/>
    </inkml:context>
    <inkml:brush xml:id="br0">
      <inkml:brushProperty name="width" value="0.05" units="cm"/>
      <inkml:brushProperty name="height" value="0.05" units="cm"/>
    </inkml:brush>
  </inkml:definitions>
  <inkml:trace contextRef="#ctx0" brushRef="#br0">0 1,'4814'0,"-2352"0,-2430 0</inkml:trace>
</inkml:ink>
</file>

<file path=ppt/ink/ink3.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1:58:09"/>
    </inkml:context>
    <inkml:brush xml:id="br0">
      <inkml:brushProperty name="width" value="0.05" units="cm"/>
      <inkml:brushProperty name="height" value="0.05" units="cm"/>
    </inkml:brush>
  </inkml:definitions>
  <inkml:trace contextRef="#ctx0" brushRef="#br0">11 1,'-11'0,"19"0,25 0,3282 0,1976 0,-1664 0,-3593 0</inkml:trace>
</inkml:ink>
</file>

<file path=ppt/ink/ink4.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1:58:27"/>
    </inkml:context>
    <inkml:brush xml:id="br0">
      <inkml:brushProperty name="width" value="0.05" units="cm"/>
      <inkml:brushProperty name="height" value="0.05" units="cm"/>
    </inkml:brush>
  </inkml:definitions>
  <inkml:trace contextRef="#ctx0" brushRef="#br0">1 1,'6148'0,"-3195"0,241 0,-3167 0</inkml:trace>
</inkml:ink>
</file>

<file path=ppt/ink/ink5.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1:58:37"/>
    </inkml:context>
    <inkml:brush xml:id="br0">
      <inkml:brushProperty name="width" value="0.05" units="cm"/>
      <inkml:brushProperty name="height" value="0.05" units="cm"/>
    </inkml:brush>
  </inkml:definitions>
  <inkml:trace contextRef="#ctx0" brushRef="#br0">1 0,'3241'0,"2030"0,-328 0,-2554 0,-707 0,-1656 0</inkml:trace>
</inkml:ink>
</file>

<file path=ppt/ink/ink6.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3:52:37"/>
    </inkml:context>
    <inkml:brush xml:id="br0">
      <inkml:brushProperty name="width" value="0.05" units="cm"/>
      <inkml:brushProperty name="height" value="0.05" units="cm"/>
    </inkml:brush>
  </inkml:definitions>
  <inkml:trace contextRef="#ctx0" brushRef="#br0">1 1,'8390'0,"-5050"0,-1821 0,-1481 0</inkml:trace>
</inkml:ink>
</file>

<file path=ppt/ink/ink7.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3:53:05"/>
    </inkml:context>
    <inkml:brush xml:id="br0">
      <inkml:brushProperty name="width" value="0.05" units="cm"/>
      <inkml:brushProperty name="height" value="0.05" units="cm"/>
    </inkml:brush>
  </inkml:definitions>
  <inkml:trace contextRef="#ctx0" brushRef="#br0">0 0,'1622'0,"10889"0,-13706 0,1161 0</inkml:trace>
</inkml:ink>
</file>

<file path=ppt/ink/ink8.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8:48:09"/>
    </inkml:context>
    <inkml:brush xml:id="br0">
      <inkml:brushProperty name="width" value="0.05" units="cm"/>
      <inkml:brushProperty name="height" value="0.05" units="cm"/>
    </inkml:brush>
  </inkml:definitions>
  <inkml:trace contextRef="#ctx0" brushRef="#br0">0 0,'11430'0,"-11421"0</inkml:trace>
</inkml:ink>
</file>

<file path=ppt/ink/ink9.xml><?xml version="1.0" encoding="utf-8"?>
<inkml:ink xmlns:inkml="http://www.w3.org/2003/InkML">
  <inkml:definitions>
    <inkml:context xml:id="ctx0">
      <inkml:inkSource xml:id="inkSrc0">
        <inkml:traceFormat>
          <inkml:channel name="X" type="integer" min="-2" max="2" units="cm"/>
          <inkml:channel name="Y" type="integer" min="-2" max="2" units="cm"/>
        </inkml:traceFormat>
        <inkml:channelProperties>
          <inkml:channelProperty channel="X" name="resolution" value="1000" units="1/cm"/>
          <inkml:channelProperty channel="Y" name="resolution" value="1000" units="1/cm"/>
        </inkml:channelProperties>
      </inkml:inkSource>
      <inkml:timestamp xml:id="ts0" timeString="2022-12-17T08:48:25"/>
    </inkml:context>
    <inkml:brush xml:id="br0">
      <inkml:brushProperty name="width" value="0.05" units="cm"/>
      <inkml:brushProperty name="height" value="0.05" units="cm"/>
    </inkml:brush>
  </inkml:definitions>
  <inkml:trace contextRef="#ctx0" brushRef="#br0">1 1,'13161'0,"-13143"0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Light" panose="00000400000000000000" pitchFamily="2" charset="-122"/>
                <a:ea typeface="MiSans Light" panose="000004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Light" panose="00000400000000000000" pitchFamily="2" charset="-122"/>
                <a:ea typeface="MiSans Light" panose="00000400000000000000" pitchFamily="2" charset="-122"/>
              </a:defRPr>
            </a:lvl1pPr>
          </a:lstStyle>
          <a:p>
            <a:fld id="{DDD01172-1B32-495B-87E3-BB8B4EBE08EB}" type="datetimeFigureOut">
              <a:rPr lang="zh-CN" altLang="en-US" smtClean="0"/>
              <a:t>2023/6/10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Light" panose="00000400000000000000" pitchFamily="2" charset="-122"/>
                <a:ea typeface="MiSans Light" panose="000004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Light" panose="00000400000000000000" pitchFamily="2" charset="-122"/>
                <a:ea typeface="MiSans Light" panose="00000400000000000000" pitchFamily="2" charset="-122"/>
              </a:defRPr>
            </a:lvl1pPr>
          </a:lstStyle>
          <a:p>
            <a:fld id="{789B9940-C43A-4FAE-9729-EF4782F7B86D}"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Light" panose="00000400000000000000" pitchFamily="2" charset="-122"/>
        <a:ea typeface="MiSans Light" panose="00000400000000000000" pitchFamily="2" charset="-122"/>
        <a:cs typeface="+mn-cs"/>
      </a:defRPr>
    </a:lvl1pPr>
    <a:lvl2pPr marL="457200" algn="l" defTabSz="914400" rtl="0" eaLnBrk="1" latinLnBrk="0" hangingPunct="1">
      <a:defRPr sz="1200" kern="1200">
        <a:solidFill>
          <a:schemeClr val="tx1"/>
        </a:solidFill>
        <a:latin typeface="MiSans Light" panose="00000400000000000000" pitchFamily="2" charset="-122"/>
        <a:ea typeface="MiSans Light" panose="00000400000000000000" pitchFamily="2" charset="-122"/>
        <a:cs typeface="+mn-cs"/>
      </a:defRPr>
    </a:lvl2pPr>
    <a:lvl3pPr marL="914400" algn="l" defTabSz="914400" rtl="0" eaLnBrk="1" latinLnBrk="0" hangingPunct="1">
      <a:defRPr sz="1200" kern="1200">
        <a:solidFill>
          <a:schemeClr val="tx1"/>
        </a:solidFill>
        <a:latin typeface="MiSans Light" panose="00000400000000000000" pitchFamily="2" charset="-122"/>
        <a:ea typeface="MiSans Light" panose="00000400000000000000" pitchFamily="2" charset="-122"/>
        <a:cs typeface="+mn-cs"/>
      </a:defRPr>
    </a:lvl3pPr>
    <a:lvl4pPr marL="1371600" algn="l" defTabSz="914400" rtl="0" eaLnBrk="1" latinLnBrk="0" hangingPunct="1">
      <a:defRPr sz="1200" kern="1200">
        <a:solidFill>
          <a:schemeClr val="tx1"/>
        </a:solidFill>
        <a:latin typeface="MiSans Light" panose="00000400000000000000" pitchFamily="2" charset="-122"/>
        <a:ea typeface="MiSans Light" panose="00000400000000000000" pitchFamily="2" charset="-122"/>
        <a:cs typeface="+mn-cs"/>
      </a:defRPr>
    </a:lvl4pPr>
    <a:lvl5pPr marL="1828800" algn="l" defTabSz="914400" rtl="0" eaLnBrk="1" latinLnBrk="0" hangingPunct="1">
      <a:defRPr sz="1200" kern="1200">
        <a:solidFill>
          <a:schemeClr val="tx1"/>
        </a:solidFill>
        <a:latin typeface="MiSans Light" panose="00000400000000000000" pitchFamily="2" charset="-122"/>
        <a:ea typeface="MiSans Light" panose="000004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6802A26D-B608-4F92-95AC-E32E57526E04}" type="datetimeFigureOut">
              <a:rPr lang="zh-CN" altLang="en-US" smtClean="0"/>
              <a:t>2023/6/10</a:t>
            </a:fld>
            <a:endParaRPr lang="zh-CN" altLang="en-US" dirty="0"/>
          </a:p>
        </p:txBody>
      </p:sp>
      <p:sp>
        <p:nvSpPr>
          <p:cNvPr id="5" name="页脚占位符 4"/>
          <p:cNvSpPr>
            <a:spLocks noGrp="1" noChangeArrowheads="1"/>
          </p:cNvSpPr>
          <p:nvPr>
            <p:ph type="ftr" idx="11"/>
          </p:nvPr>
        </p:nvSpPr>
        <p:spPr/>
        <p:txBody>
          <a:bodyPr/>
          <a:lstStyle/>
          <a:p>
            <a:endParaRPr lang="zh-CN" altLang="en-US" dirty="0"/>
          </a:p>
        </p:txBody>
      </p:sp>
      <p:sp>
        <p:nvSpPr>
          <p:cNvPr id="6" name="灯片编号占位符 5"/>
          <p:cNvSpPr>
            <a:spLocks noGrp="1" noChangeArrowheads="1"/>
          </p:cNvSpPr>
          <p:nvPr>
            <p:ph type="sldNum" idx="12"/>
          </p:nvPr>
        </p:nvSpPr>
        <p:spPr/>
        <p:txBody>
          <a:bodyPr/>
          <a:lstStyle/>
          <a:p>
            <a:fld id="{DF89EBBD-0F39-4E7D-87DA-F71E182B3EAB}" type="slidenum">
              <a:rPr lang="zh-CN" altLang="en-US" smtClean="0"/>
              <a:t>‹#›</a:t>
            </a:fld>
            <a:endParaRPr lang="zh-CN" altLang="en-US" dirty="0"/>
          </a:p>
        </p:txBody>
      </p:sp>
    </p:spTree>
    <p:extLst>
      <p:ext uri="{BB962C8B-B14F-4D97-AF65-F5344CB8AC3E}">
        <p14:creationId xmlns:p14="http://schemas.microsoft.com/office/powerpoint/2010/main" val="87059135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204006610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7972978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599257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817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22737925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90302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13393143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470453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29992663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170951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447190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3120725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11626567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904108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735976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8856327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494707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309445030"/>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34586812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9915339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31014371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14178077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17828297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2456130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5160536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1949976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294817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272721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748573451"/>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7256064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47442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13551365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14699602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8860801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2698698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4019709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1239819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19688002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7392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96118886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23661752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3512800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68556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8211775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6211880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1085321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18400488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7873775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3281775629"/>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0098219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417879039"/>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414610666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166115052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622533856"/>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340532247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3756399357"/>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4289878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47680329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128896152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81149536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700913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5036840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41277868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21867744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9">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717848087"/>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51" r:id="rId14"/>
    <p:sldLayoutId id="2147483652" r:id="rId15"/>
    <p:sldLayoutId id="2147483654" r:id="rId16"/>
    <p:sldLayoutId id="2147483655" r:id="rId17"/>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9768298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68620703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93681802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364339183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72570455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3.xml"/><Relationship Id="rId5" Type="http://schemas.openxmlformats.org/officeDocument/2006/relationships/image" Target="../media/image43.jpe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8" Type="http://schemas.openxmlformats.org/officeDocument/2006/relationships/image" Target="../media/image590.png"/><Relationship Id="rId13" Type="http://schemas.openxmlformats.org/officeDocument/2006/relationships/image" Target="../media/image7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610.png"/><Relationship Id="rId2"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58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600.png"/><Relationship Id="rId4" Type="http://schemas.openxmlformats.org/officeDocument/2006/relationships/image" Target="../media/image570.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0.png"/><Relationship Id="rId7" Type="http://schemas.openxmlformats.org/officeDocument/2006/relationships/image" Target="../media/image660.png"/><Relationship Id="rId2" Type="http://schemas.openxmlformats.org/officeDocument/2006/relationships/image" Target="../media/image79.png"/><Relationship Id="rId1" Type="http://schemas.openxmlformats.org/officeDocument/2006/relationships/slideLayout" Target="../slideLayouts/slideLayout17.xml"/><Relationship Id="rId6" Type="http://schemas.openxmlformats.org/officeDocument/2006/relationships/customXml" Target="../ink/ink7.xml"/><Relationship Id="rId5" Type="http://schemas.openxmlformats.org/officeDocument/2006/relationships/image" Target="../media/image650.png"/><Relationship Id="rId4" Type="http://schemas.openxmlformats.org/officeDocument/2006/relationships/customXml" Target="../ink/ink6.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83.png"/><Relationship Id="rId1" Type="http://schemas.openxmlformats.org/officeDocument/2006/relationships/slideLayout" Target="../slideLayouts/slideLayout17.xml"/><Relationship Id="rId6" Type="http://schemas.openxmlformats.org/officeDocument/2006/relationships/image" Target="../media/image710.png"/><Relationship Id="rId5" Type="http://schemas.openxmlformats.org/officeDocument/2006/relationships/customXml" Target="../ink/ink9.xml"/><Relationship Id="rId4" Type="http://schemas.openxmlformats.org/officeDocument/2006/relationships/image" Target="../media/image700.png"/></Relationships>
</file>

<file path=ppt/slides/_rels/slide4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customXml" Target="../ink/ink11.xml"/><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7.xml"/><Relationship Id="rId6" Type="http://schemas.openxmlformats.org/officeDocument/2006/relationships/image" Target="../media/image750.png"/><Relationship Id="rId5" Type="http://schemas.openxmlformats.org/officeDocument/2006/relationships/customXml" Target="../ink/ink12.xml"/><Relationship Id="rId4" Type="http://schemas.openxmlformats.org/officeDocument/2006/relationships/image" Target="../media/image740.png"/></Relationships>
</file>

<file path=ppt/slides/_rels/slide44.xml.rels><?xml version="1.0" encoding="UTF-8" standalone="yes"?>
<Relationships xmlns="http://schemas.openxmlformats.org/package/2006/relationships"><Relationship Id="rId8" Type="http://schemas.openxmlformats.org/officeDocument/2006/relationships/image" Target="../media/image810.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87.png"/><Relationship Id="rId1" Type="http://schemas.openxmlformats.org/officeDocument/2006/relationships/slideLayout" Target="../slideLayouts/slideLayout17.xml"/><Relationship Id="rId6" Type="http://schemas.openxmlformats.org/officeDocument/2006/relationships/image" Target="../media/image800.png"/><Relationship Id="rId5" Type="http://schemas.openxmlformats.org/officeDocument/2006/relationships/customXml" Target="../ink/ink14.xml"/><Relationship Id="rId4" Type="http://schemas.openxmlformats.org/officeDocument/2006/relationships/image" Target="../media/image790.png"/></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90.png"/><Relationship Id="rId7" Type="http://schemas.openxmlformats.org/officeDocument/2006/relationships/customXml" Target="../ink/ink17.xml"/><Relationship Id="rId2" Type="http://schemas.openxmlformats.org/officeDocument/2006/relationships/image" Target="../media/image89.png"/><Relationship Id="rId1" Type="http://schemas.openxmlformats.org/officeDocument/2006/relationships/slideLayout" Target="../slideLayouts/slideLayout17.xml"/><Relationship Id="rId6" Type="http://schemas.openxmlformats.org/officeDocument/2006/relationships/image" Target="../media/image860.png"/><Relationship Id="rId5" Type="http://schemas.openxmlformats.org/officeDocument/2006/relationships/customXml" Target="../ink/ink16.xml"/><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3.png"/><Relationship Id="rId7" Type="http://schemas.openxmlformats.org/officeDocument/2006/relationships/image" Target="../media/image910.png"/><Relationship Id="rId2" Type="http://schemas.openxmlformats.org/officeDocument/2006/relationships/image" Target="../media/image92.png"/><Relationship Id="rId1" Type="http://schemas.openxmlformats.org/officeDocument/2006/relationships/slideLayout" Target="../slideLayouts/slideLayout17.xml"/><Relationship Id="rId6" Type="http://schemas.openxmlformats.org/officeDocument/2006/relationships/customXml" Target="../ink/ink19.xml"/><Relationship Id="rId5" Type="http://schemas.openxmlformats.org/officeDocument/2006/relationships/image" Target="../media/image900.png"/><Relationship Id="rId4" Type="http://schemas.openxmlformats.org/officeDocument/2006/relationships/customXml" Target="../ink/ink18.xml"/><Relationship Id="rId9" Type="http://schemas.openxmlformats.org/officeDocument/2006/relationships/image" Target="../media/image920.png"/></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customXml" Target="../ink/ink21.xml"/><Relationship Id="rId7" Type="http://schemas.openxmlformats.org/officeDocument/2006/relationships/customXml" Target="../ink/ink23.xml"/><Relationship Id="rId2" Type="http://schemas.openxmlformats.org/officeDocument/2006/relationships/image" Target="../media/image94.png"/><Relationship Id="rId1" Type="http://schemas.openxmlformats.org/officeDocument/2006/relationships/slideLayout" Target="../slideLayouts/slideLayout17.xml"/><Relationship Id="rId6" Type="http://schemas.openxmlformats.org/officeDocument/2006/relationships/image" Target="../media/image95.png"/><Relationship Id="rId5" Type="http://schemas.openxmlformats.org/officeDocument/2006/relationships/customXml" Target="../ink/ink22.xml"/><Relationship Id="rId4" Type="http://schemas.openxmlformats.org/officeDocument/2006/relationships/image" Target="../media/image94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98.png"/><Relationship Id="rId1" Type="http://schemas.openxmlformats.org/officeDocument/2006/relationships/slideLayout" Target="../slideLayouts/slideLayout17.xml"/><Relationship Id="rId6" Type="http://schemas.openxmlformats.org/officeDocument/2006/relationships/image" Target="../media/image100.png"/><Relationship Id="rId5" Type="http://schemas.openxmlformats.org/officeDocument/2006/relationships/customXml" Target="../ink/ink25.xml"/><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8.png"/><Relationship Id="rId4" Type="http://schemas.openxmlformats.org/officeDocument/2006/relationships/image" Target="../media/image127.png"/></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tags" Target="../tags/tag6.xml"/><Relationship Id="rId7" Type="http://schemas.openxmlformats.org/officeDocument/2006/relationships/image" Target="../media/image1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41.png"/><Relationship Id="rId5" Type="http://schemas.openxmlformats.org/officeDocument/2006/relationships/slideLayout" Target="../slideLayouts/slideLayout13.xml"/><Relationship Id="rId4" Type="http://schemas.openxmlformats.org/officeDocument/2006/relationships/tags" Target="../tags/tag7.xml"/></Relationships>
</file>

<file path=ppt/slides/_rels/slide81.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0.xml"/><Relationship Id="rId7" Type="http://schemas.openxmlformats.org/officeDocument/2006/relationships/image" Target="../media/image14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Layout" Target="../slideLayouts/slideLayout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48.png"/><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3.xml"/><Relationship Id="rId5" Type="http://schemas.openxmlformats.org/officeDocument/2006/relationships/image" Target="../media/image158.png"/><Relationship Id="rId4" Type="http://schemas.openxmlformats.org/officeDocument/2006/relationships/image" Target="../media/image157.png"/></Relationships>
</file>

<file path=ppt/slides/_rels/slide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 Id="rId4" Type="http://schemas.openxmlformats.org/officeDocument/2006/relationships/image" Target="../media/image162.png"/></Relationships>
</file>

<file path=ppt/slides/_rels/slide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xml"/><Relationship Id="rId5" Type="http://schemas.openxmlformats.org/officeDocument/2006/relationships/image" Target="../media/image170.png"/><Relationship Id="rId4" Type="http://schemas.openxmlformats.org/officeDocument/2006/relationships/image" Target="../media/image169.png"/></Relationships>
</file>

<file path=ppt/slides/_rels/slide9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3.xml"/><Relationship Id="rId5" Type="http://schemas.openxmlformats.org/officeDocument/2006/relationships/image" Target="../media/image174.png"/><Relationship Id="rId4" Type="http://schemas.openxmlformats.org/officeDocument/2006/relationships/image" Target="../media/image173.png"/></Relationships>
</file>

<file path=ppt/slides/_rels/slide9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同步互斥 </a:t>
            </a:r>
            <a:r>
              <a:rPr lang="en-US" altLang="zh-CN" sz="4800" dirty="0">
                <a:solidFill>
                  <a:srgbClr val="254061"/>
                </a:solidFill>
                <a:effectLst>
                  <a:outerShdw blurRad="38100" dist="38100" dir="2700000" algn="tl">
                    <a:srgbClr val="000000">
                      <a:alpha val="43137"/>
                    </a:srgbClr>
                  </a:outerShdw>
                </a:effectLst>
                <a:latin typeface="微软雅黑"/>
                <a:ea typeface="微软雅黑"/>
              </a:rPr>
              <a:t>&amp; IPC</a:t>
            </a:r>
            <a:br>
              <a:rPr lang="en-US" altLang="zh-CN"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6/10/2023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
        <p:nvSpPr>
          <p:cNvPr id="9" name="文本框 8">
            <a:extLst>
              <a:ext uri="{FF2B5EF4-FFF2-40B4-BE49-F238E27FC236}">
                <a16:creationId xmlns:a16="http://schemas.microsoft.com/office/drawing/2014/main" id="{CDFF7F1F-0C55-013B-E21D-2854CBE29A17}"/>
              </a:ext>
            </a:extLst>
          </p:cNvPr>
          <p:cNvSpPr txBox="1"/>
          <p:nvPr/>
        </p:nvSpPr>
        <p:spPr>
          <a:xfrm>
            <a:off x="7665902" y="3003201"/>
            <a:ext cx="4143375" cy="368300"/>
          </a:xfrm>
          <a:prstGeom prst="rect">
            <a:avLst/>
          </a:prstGeom>
          <a:noFill/>
        </p:spPr>
        <p:txBody>
          <a:bodyPr wrap="square" rtlCol="0">
            <a:spAutoFit/>
          </a:bodyPr>
          <a:lstStyle/>
          <a:p>
            <a:pPr algn="ctr"/>
            <a:r>
              <a:rPr lang="zh-CN" altLang="en-US" dirty="0">
                <a:solidFill>
                  <a:srgbClr val="56678F"/>
                </a:solidFill>
                <a:latin typeface="MiSans Bold" panose="00000800000000000000" pitchFamily="2" charset="-122"/>
                <a:ea typeface="MiSans Bold" panose="00000800000000000000" pitchFamily="2" charset="-122"/>
              </a:rPr>
              <a:t>汇报人：陈一杰</a:t>
            </a:r>
            <a:r>
              <a:rPr lang="en-US" altLang="zh-CN" dirty="0">
                <a:solidFill>
                  <a:srgbClr val="56678F"/>
                </a:solidFill>
                <a:latin typeface="MiSans Bold" panose="00000800000000000000" pitchFamily="2" charset="-122"/>
                <a:ea typeface="MiSans Bold" panose="00000800000000000000" pitchFamily="2" charset="-122"/>
              </a:rPr>
              <a:t> </a:t>
            </a:r>
            <a:r>
              <a:rPr lang="zh-CN" altLang="en-US" dirty="0">
                <a:solidFill>
                  <a:srgbClr val="56678F"/>
                </a:solidFill>
                <a:latin typeface="MiSans Bold" panose="00000800000000000000" pitchFamily="2" charset="-122"/>
                <a:ea typeface="MiSans Bold" panose="00000800000000000000" pitchFamily="2" charset="-122"/>
              </a:rPr>
              <a:t>高琳峰</a:t>
            </a:r>
            <a:r>
              <a:rPr lang="en-US" altLang="zh-CN" dirty="0">
                <a:solidFill>
                  <a:srgbClr val="56678F"/>
                </a:solidFill>
                <a:latin typeface="MiSans Bold" panose="00000800000000000000" pitchFamily="2" charset="-122"/>
                <a:ea typeface="MiSans Bold" panose="00000800000000000000" pitchFamily="2" charset="-122"/>
              </a:rPr>
              <a:t> </a:t>
            </a:r>
            <a:r>
              <a:rPr lang="zh-CN" altLang="en-US" dirty="0">
                <a:solidFill>
                  <a:srgbClr val="56678F"/>
                </a:solidFill>
                <a:latin typeface="MiSans Bold" panose="00000800000000000000" pitchFamily="2" charset="-122"/>
                <a:ea typeface="MiSans Bold" panose="00000800000000000000" pitchFamily="2" charset="-122"/>
              </a:rPr>
              <a:t>庄婉如</a:t>
            </a:r>
            <a:r>
              <a:rPr lang="en-US" altLang="zh-CN" dirty="0">
                <a:solidFill>
                  <a:srgbClr val="56678F"/>
                </a:solidFill>
                <a:latin typeface="MiSans Bold" panose="00000800000000000000" pitchFamily="2" charset="-122"/>
                <a:ea typeface="MiSans Bold" panose="00000800000000000000" pitchFamily="2" charset="-122"/>
              </a:rPr>
              <a:t> </a:t>
            </a:r>
            <a:r>
              <a:rPr lang="zh-CN" altLang="en-US" dirty="0">
                <a:solidFill>
                  <a:srgbClr val="56678F"/>
                </a:solidFill>
                <a:latin typeface="MiSans Bold" panose="00000800000000000000" pitchFamily="2" charset="-122"/>
                <a:ea typeface="MiSans Bold" panose="00000800000000000000" pitchFamily="2" charset="-122"/>
              </a:rPr>
              <a:t>李文博</a:t>
            </a:r>
          </a:p>
        </p:txBody>
      </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C05881FE-2F35-752D-6F6B-621A56710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25" y="865308"/>
            <a:ext cx="6230917" cy="5726097"/>
          </a:xfrm>
          <a:prstGeom prst="rect">
            <a:avLst/>
          </a:prstGeom>
        </p:spPr>
      </p:pic>
      <p:pic>
        <p:nvPicPr>
          <p:cNvPr id="12" name="图片 11">
            <a:extLst>
              <a:ext uri="{FF2B5EF4-FFF2-40B4-BE49-F238E27FC236}">
                <a16:creationId xmlns:a16="http://schemas.microsoft.com/office/drawing/2014/main" id="{93160E00-C3AF-DA5A-EFC4-C541F3E2A1FE}"/>
              </a:ext>
            </a:extLst>
          </p:cNvPr>
          <p:cNvPicPr>
            <a:picLocks noChangeAspect="1"/>
          </p:cNvPicPr>
          <p:nvPr/>
        </p:nvPicPr>
        <p:blipFill rotWithShape="1">
          <a:blip r:embed="rId3"/>
          <a:srcRect l="434"/>
          <a:stretch/>
        </p:blipFill>
        <p:spPr>
          <a:xfrm>
            <a:off x="5992428" y="1827600"/>
            <a:ext cx="5736260" cy="1196444"/>
          </a:xfrm>
          <a:prstGeom prst="rect">
            <a:avLst/>
          </a:prstGeom>
        </p:spPr>
      </p:pic>
      <p:sp>
        <p:nvSpPr>
          <p:cNvPr id="6" name="文本框 5"/>
          <p:cNvSpPr txBox="1"/>
          <p:nvPr/>
        </p:nvSpPr>
        <p:spPr>
          <a:xfrm>
            <a:off x="-59872" y="90973"/>
            <a:ext cx="6738258" cy="586379"/>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互斥锁创建 </a:t>
            </a:r>
            <a:r>
              <a:rPr lang="en-US" altLang="zh-CN" sz="2400" b="1" dirty="0">
                <a:latin typeface="MiSans Bold" panose="00000800000000000000" pitchFamily="2" charset="-122"/>
                <a:ea typeface="MiSans Bold" panose="00000800000000000000" pitchFamily="2" charset="-122"/>
              </a:rPr>
              <a:t> LOS_UNUSED -&gt; LOS_USED</a:t>
            </a:r>
            <a:endParaRPr lang="zh-CN" altLang="en-US" sz="2000" b="1" dirty="0">
              <a:latin typeface="MiSans Light" panose="00000400000000000000" pitchFamily="2" charset="-122"/>
              <a:ea typeface="MiSans Light" panose="00000400000000000000" pitchFamily="2" charset="-122"/>
            </a:endParaRPr>
          </a:p>
        </p:txBody>
      </p:sp>
      <p:sp>
        <p:nvSpPr>
          <p:cNvPr id="2" name="文本框 1">
            <a:extLst>
              <a:ext uri="{FF2B5EF4-FFF2-40B4-BE49-F238E27FC236}">
                <a16:creationId xmlns:a16="http://schemas.microsoft.com/office/drawing/2014/main" id="{EF0B5054-311A-C801-EC3F-D83FBE50F984}"/>
              </a:ext>
            </a:extLst>
          </p:cNvPr>
          <p:cNvSpPr txBox="1"/>
          <p:nvPr/>
        </p:nvSpPr>
        <p:spPr>
          <a:xfrm>
            <a:off x="6908113" y="3532625"/>
            <a:ext cx="4820575" cy="1350050"/>
          </a:xfrm>
          <a:prstGeom prst="rect">
            <a:avLst/>
          </a:prstGeom>
          <a:noFill/>
        </p:spPr>
        <p:txBody>
          <a:bodyPr wrap="square" rtlCol="0">
            <a:spAutoFit/>
          </a:bodyPr>
          <a:lstStyle/>
          <a:p>
            <a:pPr>
              <a:lnSpc>
                <a:spcPct val="150000"/>
              </a:lnSpc>
            </a:pPr>
            <a:r>
              <a:rPr lang="zh-CN" altLang="en-US" sz="1400" b="1" dirty="0">
                <a:latin typeface="MiSans Light" panose="00000400000000000000" pitchFamily="2" charset="-122"/>
                <a:ea typeface="MiSans Light" panose="00000400000000000000" pitchFamily="2" charset="-122"/>
              </a:rPr>
              <a:t>在空闲互斥锁链表为空的情况下，</a:t>
            </a:r>
            <a:r>
              <a:rPr lang="en-US" altLang="zh-CN" sz="1400" b="1" dirty="0" err="1">
                <a:latin typeface="MiSans Light" panose="00000400000000000000" pitchFamily="2" charset="-122"/>
                <a:ea typeface="MiSans Light" panose="00000400000000000000" pitchFamily="2" charset="-122"/>
              </a:rPr>
              <a:t>OsMutexCheck</a:t>
            </a:r>
            <a:r>
              <a:rPr lang="zh-CN" altLang="en-US" sz="1400" b="1" dirty="0">
                <a:latin typeface="MiSans Light" panose="00000400000000000000" pitchFamily="2" charset="-122"/>
                <a:ea typeface="MiSans Light" panose="00000400000000000000" pitchFamily="2" charset="-122"/>
              </a:rPr>
              <a:t>检查所有的互斥锁，将合法（正在使用，并且创建者和拥有者不为空）的互斥锁</a:t>
            </a:r>
            <a:r>
              <a:rPr lang="en-US" altLang="zh-CN" sz="1400" b="1" dirty="0">
                <a:latin typeface="MiSans Light" panose="00000400000000000000" pitchFamily="2" charset="-122"/>
                <a:ea typeface="MiSans Light" panose="00000400000000000000" pitchFamily="2" charset="-122"/>
              </a:rPr>
              <a:t>index</a:t>
            </a:r>
            <a:r>
              <a:rPr lang="zh-CN" altLang="en-US" sz="1400" b="1" dirty="0">
                <a:latin typeface="MiSans Light" panose="00000400000000000000" pitchFamily="2" charset="-122"/>
                <a:ea typeface="MiSans Light" panose="00000400000000000000" pitchFamily="2" charset="-122"/>
              </a:rPr>
              <a:t>存放在临时开辟的内存空间</a:t>
            </a:r>
            <a:r>
              <a:rPr lang="en-US" altLang="zh-CN" sz="1400" b="1" dirty="0" err="1">
                <a:latin typeface="MiSans Light" panose="00000400000000000000" pitchFamily="2" charset="-122"/>
                <a:ea typeface="MiSans Light" panose="00000400000000000000" pitchFamily="2" charset="-122"/>
              </a:rPr>
              <a:t>indexArray</a:t>
            </a:r>
            <a:r>
              <a:rPr lang="zh-CN" altLang="en-US" sz="1400" b="1" dirty="0">
                <a:latin typeface="MiSans Light" panose="00000400000000000000" pitchFamily="2" charset="-122"/>
                <a:ea typeface="MiSans Light" panose="00000400000000000000" pitchFamily="2" charset="-122"/>
              </a:rPr>
              <a:t>中，并排序。目的是便于调试，检查是否有不合法的锁。</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702066" y="1592550"/>
            <a:ext cx="2901049" cy="2308324"/>
          </a:xfrm>
          <a:prstGeom prst="rect">
            <a:avLst/>
          </a:prstGeom>
          <a:noFill/>
        </p:spPr>
        <p:txBody>
          <a:bodyPr wrap="square" rtlCol="0">
            <a:spAutoFit/>
          </a:bodyPr>
          <a:lstStyle/>
          <a:p>
            <a:r>
              <a:rPr lang="zh-CN" altLang="en-US" dirty="0"/>
              <a:t>验证</a:t>
            </a:r>
            <a:r>
              <a:rPr lang="en-US" altLang="zh-CN" dirty="0"/>
              <a:t>depth&gt;=0</a:t>
            </a:r>
          </a:p>
          <a:p>
            <a:endParaRPr lang="en-US" altLang="zh-CN" dirty="0"/>
          </a:p>
          <a:p>
            <a:r>
              <a:rPr lang="zh-CN" altLang="en-US" dirty="0"/>
              <a:t>循环遍历，找到锁在任务持有锁队列中对应的位置</a:t>
            </a:r>
            <a:endParaRPr lang="en-US" altLang="zh-CN" dirty="0"/>
          </a:p>
          <a:p>
            <a:endParaRPr lang="en-US" altLang="zh-CN" dirty="0"/>
          </a:p>
          <a:p>
            <a:r>
              <a:rPr lang="zh-CN" altLang="en-US" dirty="0"/>
              <a:t>将持有数量减一</a:t>
            </a:r>
            <a:endParaRPr lang="en-US" altLang="zh-CN" dirty="0"/>
          </a:p>
          <a:p>
            <a:endParaRPr lang="en-US" altLang="zh-CN" dirty="0"/>
          </a:p>
          <a:p>
            <a:r>
              <a:rPr lang="zh-CN" altLang="en-US" dirty="0"/>
              <a:t>更新该锁为未被占有状态</a:t>
            </a:r>
          </a:p>
        </p:txBody>
      </p:sp>
      <p:sp>
        <p:nvSpPr>
          <p:cNvPr id="5" name="文本框 4"/>
          <p:cNvSpPr txBox="1"/>
          <p:nvPr/>
        </p:nvSpPr>
        <p:spPr>
          <a:xfrm>
            <a:off x="711558" y="682022"/>
            <a:ext cx="2339102" cy="461665"/>
          </a:xfrm>
          <a:prstGeom prst="rect">
            <a:avLst/>
          </a:prstGeom>
          <a:noFill/>
        </p:spPr>
        <p:txBody>
          <a:bodyPr wrap="none" rtlCol="0">
            <a:spAutoFit/>
          </a:bodyPr>
          <a:lstStyle/>
          <a:p>
            <a:r>
              <a:rPr lang="zh-CN" altLang="en-US" sz="2400" b="1" dirty="0"/>
              <a:t>记录申请自旋锁</a:t>
            </a:r>
          </a:p>
        </p:txBody>
      </p:sp>
      <p:pic>
        <p:nvPicPr>
          <p:cNvPr id="2" name="图片 1"/>
          <p:cNvPicPr>
            <a:picLocks noChangeAspect="1"/>
          </p:cNvPicPr>
          <p:nvPr/>
        </p:nvPicPr>
        <p:blipFill>
          <a:blip r:embed="rId2"/>
          <a:stretch>
            <a:fillRect/>
          </a:stretch>
        </p:blipFill>
        <p:spPr>
          <a:xfrm>
            <a:off x="711835" y="1725295"/>
            <a:ext cx="7806690" cy="324421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94198" y="1665147"/>
            <a:ext cx="2901049" cy="1200329"/>
          </a:xfrm>
          <a:prstGeom prst="rect">
            <a:avLst/>
          </a:prstGeom>
          <a:noFill/>
        </p:spPr>
        <p:txBody>
          <a:bodyPr wrap="square" rtlCol="0">
            <a:spAutoFit/>
          </a:bodyPr>
          <a:lstStyle/>
          <a:p>
            <a:r>
              <a:rPr lang="zh-CN" altLang="en-US" dirty="0"/>
              <a:t>获取任务</a:t>
            </a:r>
            <a:r>
              <a:rPr lang="en-US" altLang="zh-CN" dirty="0"/>
              <a:t>TCB</a:t>
            </a:r>
          </a:p>
          <a:p>
            <a:endParaRPr lang="en-US" altLang="zh-CN" dirty="0"/>
          </a:p>
          <a:p>
            <a:r>
              <a:rPr lang="zh-CN" altLang="en-US" dirty="0"/>
              <a:t>循环释放该任务的所有持有的锁</a:t>
            </a:r>
          </a:p>
        </p:txBody>
      </p:sp>
      <p:sp>
        <p:nvSpPr>
          <p:cNvPr id="5" name="文本框 4"/>
          <p:cNvSpPr txBox="1"/>
          <p:nvPr/>
        </p:nvSpPr>
        <p:spPr>
          <a:xfrm>
            <a:off x="711558" y="682022"/>
            <a:ext cx="2646878" cy="461665"/>
          </a:xfrm>
          <a:prstGeom prst="rect">
            <a:avLst/>
          </a:prstGeom>
          <a:noFill/>
        </p:spPr>
        <p:txBody>
          <a:bodyPr wrap="none" rtlCol="0">
            <a:spAutoFit/>
          </a:bodyPr>
          <a:lstStyle/>
          <a:p>
            <a:r>
              <a:rPr lang="zh-CN" altLang="en-US" sz="2400" b="1" dirty="0"/>
              <a:t>释放持有的自旋锁</a:t>
            </a:r>
          </a:p>
        </p:txBody>
      </p:sp>
      <p:pic>
        <p:nvPicPr>
          <p:cNvPr id="2" name="图片 1"/>
          <p:cNvPicPr>
            <a:picLocks noChangeAspect="1"/>
          </p:cNvPicPr>
          <p:nvPr/>
        </p:nvPicPr>
        <p:blipFill>
          <a:blip r:embed="rId2"/>
          <a:stretch>
            <a:fillRect/>
          </a:stretch>
        </p:blipFill>
        <p:spPr>
          <a:xfrm>
            <a:off x="620395" y="1664970"/>
            <a:ext cx="6931660" cy="34950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0BC87B6-FB09-1AF3-52FD-775FC010E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9" y="897162"/>
            <a:ext cx="7307848" cy="5655934"/>
          </a:xfrm>
          <a:prstGeom prst="rect">
            <a:avLst/>
          </a:prstGeom>
        </p:spPr>
      </p:pic>
      <p:sp>
        <p:nvSpPr>
          <p:cNvPr id="6" name="文本框 5"/>
          <p:cNvSpPr txBox="1"/>
          <p:nvPr/>
        </p:nvSpPr>
        <p:spPr>
          <a:xfrm>
            <a:off x="119742" y="99186"/>
            <a:ext cx="6188529" cy="586379"/>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互斥锁删除</a:t>
            </a:r>
            <a:r>
              <a:rPr lang="en-US" altLang="zh-CN" sz="2400" b="1" dirty="0">
                <a:latin typeface="MiSans Bold" panose="00000800000000000000" pitchFamily="2" charset="-122"/>
                <a:ea typeface="MiSans Bold" panose="00000800000000000000" pitchFamily="2" charset="-122"/>
              </a:rPr>
              <a:t>LOS_USED -&gt; LOS_UNUSED</a:t>
            </a:r>
          </a:p>
        </p:txBody>
      </p:sp>
      <p:sp>
        <p:nvSpPr>
          <p:cNvPr id="7" name="文本框 6">
            <a:extLst>
              <a:ext uri="{FF2B5EF4-FFF2-40B4-BE49-F238E27FC236}">
                <a16:creationId xmlns:a16="http://schemas.microsoft.com/office/drawing/2014/main" id="{BE69E473-EDDB-67EC-C9FF-7A05D08DA005}"/>
              </a:ext>
            </a:extLst>
          </p:cNvPr>
          <p:cNvSpPr txBox="1"/>
          <p:nvPr/>
        </p:nvSpPr>
        <p:spPr>
          <a:xfrm>
            <a:off x="6533966" y="2592392"/>
            <a:ext cx="4820574" cy="1673215"/>
          </a:xfrm>
          <a:prstGeom prst="rect">
            <a:avLst/>
          </a:prstGeom>
          <a:noFill/>
        </p:spPr>
        <p:txBody>
          <a:bodyPr wrap="square" rtlCol="0">
            <a:spAutoFit/>
          </a:bodyPr>
          <a:lstStyle/>
          <a:p>
            <a:pPr>
              <a:lnSpc>
                <a:spcPct val="150000"/>
              </a:lnSpc>
            </a:pPr>
            <a:r>
              <a:rPr lang="en-US" altLang="zh-CN" sz="1400" b="1" dirty="0" err="1">
                <a:latin typeface="MiSans Light" panose="00000400000000000000" pitchFamily="2" charset="-122"/>
                <a:ea typeface="MiSans Light" panose="00000400000000000000" pitchFamily="2" charset="-122"/>
              </a:rPr>
              <a:t>muxList</a:t>
            </a:r>
            <a:r>
              <a:rPr lang="zh-CN" altLang="en-US" sz="1400" b="1" dirty="0">
                <a:latin typeface="MiSans Light" panose="00000400000000000000" pitchFamily="2" charset="-122"/>
                <a:ea typeface="MiSans Light" panose="00000400000000000000" pitchFamily="2" charset="-122"/>
              </a:rPr>
              <a:t>有两个含义：</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当状态为</a:t>
            </a:r>
            <a:r>
              <a:rPr lang="en-US" altLang="zh-CN" sz="1400" b="1" dirty="0">
                <a:latin typeface="MiSans Light" panose="00000400000000000000" pitchFamily="2" charset="-122"/>
                <a:ea typeface="MiSans Light" panose="00000400000000000000" pitchFamily="2" charset="-122"/>
              </a:rPr>
              <a:t>LOS_USED</a:t>
            </a:r>
            <a:r>
              <a:rPr lang="zh-CN" altLang="en-US" sz="1400" b="1" dirty="0">
                <a:latin typeface="MiSans Light" panose="00000400000000000000" pitchFamily="2" charset="-122"/>
                <a:ea typeface="MiSans Light" panose="00000400000000000000" pitchFamily="2" charset="-122"/>
              </a:rPr>
              <a:t>时，</a:t>
            </a:r>
            <a:r>
              <a:rPr lang="en-US" altLang="zh-CN" sz="1400" b="1" dirty="0" err="1">
                <a:latin typeface="MiSans Light" panose="00000400000000000000" pitchFamily="2" charset="-122"/>
                <a:ea typeface="MiSans Light" panose="00000400000000000000" pitchFamily="2" charset="-122"/>
              </a:rPr>
              <a:t>muxList</a:t>
            </a:r>
            <a:r>
              <a:rPr lang="zh-CN" altLang="en-US" sz="1400" b="1" dirty="0">
                <a:latin typeface="MiSans Light" panose="00000400000000000000" pitchFamily="2" charset="-122"/>
                <a:ea typeface="MiSans Light" panose="00000400000000000000" pitchFamily="2" charset="-122"/>
              </a:rPr>
              <a:t>表示</a:t>
            </a:r>
            <a:r>
              <a:rPr lang="zh-CN" altLang="en-US" sz="1400" b="1" dirty="0">
                <a:solidFill>
                  <a:srgbClr val="FF0000"/>
                </a:solidFill>
                <a:latin typeface="MiSans Light" panose="00000400000000000000" pitchFamily="2" charset="-122"/>
                <a:ea typeface="MiSans Light" panose="00000400000000000000" pitchFamily="2" charset="-122"/>
              </a:rPr>
              <a:t>阻塞在该互斥锁上的任务列表</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当状态为</a:t>
            </a:r>
            <a:r>
              <a:rPr lang="en-US" altLang="zh-CN" sz="1400" b="1" dirty="0">
                <a:latin typeface="MiSans Light" panose="00000400000000000000" pitchFamily="2" charset="-122"/>
                <a:ea typeface="MiSans Light" panose="00000400000000000000" pitchFamily="2" charset="-122"/>
              </a:rPr>
              <a:t>LOS_UNUSED</a:t>
            </a:r>
            <a:r>
              <a:rPr lang="zh-CN" altLang="en-US" sz="1400" b="1" dirty="0">
                <a:latin typeface="MiSans Light" panose="00000400000000000000" pitchFamily="2" charset="-122"/>
                <a:ea typeface="MiSans Light" panose="00000400000000000000" pitchFamily="2" charset="-122"/>
              </a:rPr>
              <a:t>时，</a:t>
            </a:r>
            <a:r>
              <a:rPr lang="en-US" altLang="zh-CN" sz="1400" b="1" dirty="0" err="1">
                <a:latin typeface="MiSans Light" panose="00000400000000000000" pitchFamily="2" charset="-122"/>
                <a:ea typeface="MiSans Light" panose="00000400000000000000" pitchFamily="2" charset="-122"/>
              </a:rPr>
              <a:t>muxList</a:t>
            </a:r>
            <a:r>
              <a:rPr lang="zh-CN" altLang="en-US" sz="1400" b="1" dirty="0">
                <a:latin typeface="MiSans Light" panose="00000400000000000000" pitchFamily="2" charset="-122"/>
                <a:ea typeface="MiSans Light" panose="00000400000000000000" pitchFamily="2" charset="-122"/>
              </a:rPr>
              <a:t>表示</a:t>
            </a:r>
            <a:r>
              <a:rPr lang="zh-CN" altLang="en-US" sz="1400" b="1" dirty="0">
                <a:solidFill>
                  <a:srgbClr val="FF0000"/>
                </a:solidFill>
                <a:latin typeface="MiSans Light" panose="00000400000000000000" pitchFamily="2" charset="-122"/>
                <a:ea typeface="MiSans Light" panose="00000400000000000000" pitchFamily="2" charset="-122"/>
              </a:rPr>
              <a:t>该互斥锁对应的节点，加入</a:t>
            </a:r>
            <a:r>
              <a:rPr lang="en-US" altLang="zh-CN" sz="1400" b="1" dirty="0" err="1">
                <a:solidFill>
                  <a:srgbClr val="FF0000"/>
                </a:solidFill>
                <a:latin typeface="MiSans Light" panose="00000400000000000000" pitchFamily="2" charset="-122"/>
                <a:ea typeface="MiSans Light" panose="00000400000000000000" pitchFamily="2" charset="-122"/>
              </a:rPr>
              <a:t>g_unusedMuxList</a:t>
            </a:r>
            <a:r>
              <a:rPr lang="zh-CN" altLang="en-US" sz="1400" b="1" dirty="0">
                <a:solidFill>
                  <a:srgbClr val="FF0000"/>
                </a:solidFill>
                <a:latin typeface="MiSans Light" panose="00000400000000000000" pitchFamily="2" charset="-122"/>
                <a:ea typeface="MiSans Light" panose="00000400000000000000" pitchFamily="2" charset="-122"/>
              </a:rPr>
              <a:t>中</a:t>
            </a:r>
          </a:p>
        </p:txBody>
      </p:sp>
      <p:sp>
        <p:nvSpPr>
          <p:cNvPr id="2" name="文本框 1">
            <a:extLst>
              <a:ext uri="{FF2B5EF4-FFF2-40B4-BE49-F238E27FC236}">
                <a16:creationId xmlns:a16="http://schemas.microsoft.com/office/drawing/2014/main" id="{C054D0B7-489D-962D-9BD8-1D4EED4AE71C}"/>
              </a:ext>
            </a:extLst>
          </p:cNvPr>
          <p:cNvSpPr txBox="1"/>
          <p:nvPr/>
        </p:nvSpPr>
        <p:spPr>
          <a:xfrm>
            <a:off x="6533966" y="2035733"/>
            <a:ext cx="3262432" cy="338554"/>
          </a:xfrm>
          <a:prstGeom prst="rect">
            <a:avLst/>
          </a:prstGeom>
          <a:noFill/>
        </p:spPr>
        <p:txBody>
          <a:bodyPr wrap="none" rtlCol="0">
            <a:spAutoFit/>
          </a:bodyPr>
          <a:lstStyle/>
          <a:p>
            <a:r>
              <a:rPr lang="zh-CN" altLang="en-US" sz="1600" b="1" dirty="0">
                <a:solidFill>
                  <a:srgbClr val="FF0000"/>
                </a:solidFill>
                <a:latin typeface="MiSans Light" panose="00000400000000000000" pitchFamily="2" charset="-122"/>
                <a:ea typeface="MiSans Light" panose="00000400000000000000" pitchFamily="2" charset="-122"/>
              </a:rPr>
              <a:t>不可以删除有阻塞任务的互斥锁！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4EE3EC5-2598-F565-43FA-B71357FBE3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83" y="304059"/>
            <a:ext cx="6874731" cy="6110055"/>
          </a:xfrm>
          <a:prstGeom prst="rect">
            <a:avLst/>
          </a:prstGeom>
        </p:spPr>
      </p:pic>
      <p:sp>
        <p:nvSpPr>
          <p:cNvPr id="6" name="文本框 5"/>
          <p:cNvSpPr txBox="1"/>
          <p:nvPr/>
        </p:nvSpPr>
        <p:spPr>
          <a:xfrm>
            <a:off x="7111014" y="392838"/>
            <a:ext cx="3249227" cy="724878"/>
          </a:xfrm>
          <a:prstGeom prst="rect">
            <a:avLst/>
          </a:prstGeom>
          <a:noFill/>
        </p:spPr>
        <p:txBody>
          <a:bodyPr wrap="square" rtlCol="0">
            <a:spAutoFit/>
          </a:bodyPr>
          <a:lstStyle/>
          <a:p>
            <a:pPr algn="ctr">
              <a:lnSpc>
                <a:spcPct val="200000"/>
              </a:lnSpc>
            </a:pPr>
            <a:r>
              <a:rPr lang="zh-CN" altLang="en-US" sz="2400" b="1" dirty="0">
                <a:latin typeface="MiSans Bold" panose="00000800000000000000" pitchFamily="2" charset="-122"/>
                <a:ea typeface="MiSans Bold" panose="00000800000000000000" pitchFamily="2" charset="-122"/>
              </a:rPr>
              <a:t>互斥锁申请</a:t>
            </a:r>
            <a:endParaRPr lang="en-US" altLang="zh-CN" sz="2400" b="1" dirty="0">
              <a:latin typeface="MiSans Bold" panose="00000800000000000000" pitchFamily="2" charset="-122"/>
              <a:ea typeface="MiSans Bold" panose="00000800000000000000" pitchFamily="2" charset="-122"/>
            </a:endParaRPr>
          </a:p>
        </p:txBody>
      </p:sp>
      <p:pic>
        <p:nvPicPr>
          <p:cNvPr id="9" name="图片 8">
            <a:extLst>
              <a:ext uri="{FF2B5EF4-FFF2-40B4-BE49-F238E27FC236}">
                <a16:creationId xmlns:a16="http://schemas.microsoft.com/office/drawing/2014/main" id="{350F2281-0AD8-2BA8-65AF-FFBFAB0F9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49" y="4098456"/>
            <a:ext cx="6949852" cy="2366706"/>
          </a:xfrm>
          <a:prstGeom prst="rect">
            <a:avLst/>
          </a:prstGeom>
        </p:spPr>
      </p:pic>
      <p:sp>
        <p:nvSpPr>
          <p:cNvPr id="12" name="文本框 11">
            <a:extLst>
              <a:ext uri="{FF2B5EF4-FFF2-40B4-BE49-F238E27FC236}">
                <a16:creationId xmlns:a16="http://schemas.microsoft.com/office/drawing/2014/main" id="{B047BEFB-FAF8-A1F0-EC9A-E62601F7F8F1}"/>
              </a:ext>
            </a:extLst>
          </p:cNvPr>
          <p:cNvSpPr txBox="1"/>
          <p:nvPr/>
        </p:nvSpPr>
        <p:spPr>
          <a:xfrm>
            <a:off x="6862439" y="1422244"/>
            <a:ext cx="4323425" cy="11603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iSans Bold" panose="00000800000000000000" pitchFamily="2" charset="-122"/>
                <a:ea typeface="MiSans Bold" panose="00000800000000000000" pitchFamily="2" charset="-122"/>
              </a:rPr>
              <a:t>申请之前需要进行一系列合法性检查</a:t>
            </a:r>
            <a:endParaRPr lang="en-US" altLang="zh-CN" sz="1600"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dirty="0" err="1">
                <a:latin typeface="MiSans Bold" panose="00000800000000000000" pitchFamily="2" charset="-122"/>
                <a:ea typeface="MiSans Bold" panose="00000800000000000000" pitchFamily="2" charset="-122"/>
              </a:rPr>
              <a:t>OsMuxDlockNodeInsertHook</a:t>
            </a:r>
            <a:r>
              <a:rPr lang="zh-CN" altLang="en-US" sz="1600" dirty="0">
                <a:latin typeface="MiSans Bold" panose="00000800000000000000" pitchFamily="2" charset="-122"/>
                <a:ea typeface="MiSans Bold" panose="00000800000000000000" pitchFamily="2" charset="-122"/>
              </a:rPr>
              <a:t>见下文讲解</a:t>
            </a:r>
          </a:p>
        </p:txBody>
      </p:sp>
      <p:cxnSp>
        <p:nvCxnSpPr>
          <p:cNvPr id="3" name="直接连接符 2">
            <a:extLst>
              <a:ext uri="{FF2B5EF4-FFF2-40B4-BE49-F238E27FC236}">
                <a16:creationId xmlns:a16="http://schemas.microsoft.com/office/drawing/2014/main" id="{85970F6C-8C59-BFE8-099A-9E258974CBDC}"/>
              </a:ext>
            </a:extLst>
          </p:cNvPr>
          <p:cNvCxnSpPr/>
          <p:nvPr/>
        </p:nvCxnSpPr>
        <p:spPr>
          <a:xfrm>
            <a:off x="736847" y="6214369"/>
            <a:ext cx="3959440"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文本框 3">
            <a:extLst>
              <a:ext uri="{FF2B5EF4-FFF2-40B4-BE49-F238E27FC236}">
                <a16:creationId xmlns:a16="http://schemas.microsoft.com/office/drawing/2014/main" id="{68F0D65B-65F1-B4EE-A9FC-5D96A70A0CF2}"/>
              </a:ext>
            </a:extLst>
          </p:cNvPr>
          <p:cNvSpPr txBox="1"/>
          <p:nvPr/>
        </p:nvSpPr>
        <p:spPr>
          <a:xfrm>
            <a:off x="2716567" y="5824396"/>
            <a:ext cx="2646878" cy="276999"/>
          </a:xfrm>
          <a:prstGeom prst="rect">
            <a:avLst/>
          </a:prstGeom>
          <a:noFill/>
        </p:spPr>
        <p:txBody>
          <a:bodyPr wrap="none" rtlCol="0">
            <a:spAutoFit/>
          </a:bodyPr>
          <a:lstStyle/>
          <a:p>
            <a:r>
              <a:rPr lang="zh-CN" altLang="en-US" sz="1200" dirty="0">
                <a:solidFill>
                  <a:srgbClr val="FF0000"/>
                </a:solidFill>
              </a:rPr>
              <a:t>互斥锁未被持有，申请成功，见下文</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094747D6-8D78-236F-5F23-60A001151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07" y="3300814"/>
            <a:ext cx="6956281" cy="3184112"/>
          </a:xfrm>
          <a:prstGeom prst="rect">
            <a:avLst/>
          </a:prstGeom>
        </p:spPr>
      </p:pic>
      <p:pic>
        <p:nvPicPr>
          <p:cNvPr id="3" name="图片 2">
            <a:extLst>
              <a:ext uri="{FF2B5EF4-FFF2-40B4-BE49-F238E27FC236}">
                <a16:creationId xmlns:a16="http://schemas.microsoft.com/office/drawing/2014/main" id="{F3954659-CD4F-8144-9662-4849C323EF58}"/>
              </a:ext>
            </a:extLst>
          </p:cNvPr>
          <p:cNvPicPr>
            <a:picLocks noChangeAspect="1"/>
          </p:cNvPicPr>
          <p:nvPr/>
        </p:nvPicPr>
        <p:blipFill rotWithShape="1">
          <a:blip r:embed="rId3">
            <a:extLst>
              <a:ext uri="{28A0092B-C50C-407E-A947-70E740481C1C}">
                <a14:useLocalDpi xmlns:a14="http://schemas.microsoft.com/office/drawing/2010/main" val="0"/>
              </a:ext>
            </a:extLst>
          </a:blip>
          <a:srcRect l="328" r="21558"/>
          <a:stretch/>
        </p:blipFill>
        <p:spPr>
          <a:xfrm>
            <a:off x="506027" y="588655"/>
            <a:ext cx="4749554" cy="1874761"/>
          </a:xfrm>
          <a:prstGeom prst="rect">
            <a:avLst/>
          </a:prstGeom>
        </p:spPr>
      </p:pic>
      <p:sp>
        <p:nvSpPr>
          <p:cNvPr id="8" name="文本框 7">
            <a:extLst>
              <a:ext uri="{FF2B5EF4-FFF2-40B4-BE49-F238E27FC236}">
                <a16:creationId xmlns:a16="http://schemas.microsoft.com/office/drawing/2014/main" id="{05C17F50-CEFC-7E80-D762-2F78A31EA88B}"/>
              </a:ext>
            </a:extLst>
          </p:cNvPr>
          <p:cNvSpPr txBox="1"/>
          <p:nvPr/>
        </p:nvSpPr>
        <p:spPr>
          <a:xfrm>
            <a:off x="6942338" y="3715859"/>
            <a:ext cx="4802819" cy="1463542"/>
          </a:xfrm>
          <a:prstGeom prst="rect">
            <a:avLst/>
          </a:prstGeom>
          <a:noFill/>
        </p:spPr>
        <p:txBody>
          <a:bodyPr wrap="square" rtlCol="0">
            <a:spAutoFit/>
          </a:bodyPr>
          <a:lstStyle/>
          <a:p>
            <a:pPr algn="ctr">
              <a:lnSpc>
                <a:spcPct val="200000"/>
              </a:lnSpc>
            </a:pPr>
            <a:r>
              <a:rPr lang="zh-CN" altLang="en-US" sz="2400" b="1" dirty="0">
                <a:latin typeface="MiSans Bold" panose="00000800000000000000" pitchFamily="2" charset="-122"/>
                <a:ea typeface="MiSans Bold" panose="00000800000000000000" pitchFamily="2" charset="-122"/>
              </a:rPr>
              <a:t>为了预防死锁，需要将</a:t>
            </a:r>
            <a:r>
              <a:rPr lang="en-US" altLang="zh-CN" sz="2400" b="1" dirty="0">
                <a:latin typeface="MiSans Bold" panose="00000800000000000000" pitchFamily="2" charset="-122"/>
                <a:ea typeface="MiSans Bold" panose="00000800000000000000" pitchFamily="2" charset="-122"/>
              </a:rPr>
              <a:t>task</a:t>
            </a:r>
            <a:r>
              <a:rPr lang="zh-CN" altLang="en-US" sz="2400" b="1" dirty="0">
                <a:latin typeface="MiSans Bold" panose="00000800000000000000" pitchFamily="2" charset="-122"/>
                <a:ea typeface="MiSans Bold" panose="00000800000000000000" pitchFamily="2" charset="-122"/>
              </a:rPr>
              <a:t>持有的互斥锁记录下来，便于死锁检测</a:t>
            </a:r>
          </a:p>
        </p:txBody>
      </p:sp>
      <p:grpSp>
        <p:nvGrpSpPr>
          <p:cNvPr id="9" name="组合 8">
            <a:extLst>
              <a:ext uri="{FF2B5EF4-FFF2-40B4-BE49-F238E27FC236}">
                <a16:creationId xmlns:a16="http://schemas.microsoft.com/office/drawing/2014/main" id="{69D9C7BC-17AF-B577-A680-A2D171E5A990}"/>
              </a:ext>
            </a:extLst>
          </p:cNvPr>
          <p:cNvGrpSpPr/>
          <p:nvPr/>
        </p:nvGrpSpPr>
        <p:grpSpPr>
          <a:xfrm>
            <a:off x="4986292" y="730219"/>
            <a:ext cx="6030896" cy="2530140"/>
            <a:chOff x="4977414" y="717653"/>
            <a:chExt cx="6030896" cy="2530140"/>
          </a:xfrm>
        </p:grpSpPr>
        <p:pic>
          <p:nvPicPr>
            <p:cNvPr id="7" name="图片 6">
              <a:extLst>
                <a:ext uri="{FF2B5EF4-FFF2-40B4-BE49-F238E27FC236}">
                  <a16:creationId xmlns:a16="http://schemas.microsoft.com/office/drawing/2014/main" id="{EFD1038D-1A40-B178-70CF-68B575C313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3452" y="717653"/>
              <a:ext cx="4654858" cy="2160808"/>
            </a:xfrm>
            <a:prstGeom prst="rect">
              <a:avLst/>
            </a:prstGeom>
          </p:spPr>
        </p:pic>
        <p:sp>
          <p:nvSpPr>
            <p:cNvPr id="2" name="文本框 1">
              <a:extLst>
                <a:ext uri="{FF2B5EF4-FFF2-40B4-BE49-F238E27FC236}">
                  <a16:creationId xmlns:a16="http://schemas.microsoft.com/office/drawing/2014/main" id="{16CFCFE5-0C77-5334-6AE7-335C39DC254C}"/>
                </a:ext>
              </a:extLst>
            </p:cNvPr>
            <p:cNvSpPr txBox="1"/>
            <p:nvPr/>
          </p:nvSpPr>
          <p:spPr>
            <a:xfrm>
              <a:off x="4977414" y="1567224"/>
              <a:ext cx="1118586" cy="461665"/>
            </a:xfrm>
            <a:prstGeom prst="rect">
              <a:avLst/>
            </a:prstGeom>
            <a:noFill/>
          </p:spPr>
          <p:txBody>
            <a:bodyPr wrap="square" rtlCol="0">
              <a:spAutoFit/>
            </a:bodyPr>
            <a:lstStyle/>
            <a:p>
              <a:r>
                <a:rPr lang="zh-CN" altLang="en-US" sz="2400" b="1" dirty="0">
                  <a:latin typeface="MiSans Bold" panose="00000800000000000000" pitchFamily="2" charset="-122"/>
                  <a:ea typeface="MiSans Bold" panose="00000800000000000000" pitchFamily="2" charset="-122"/>
                </a:rPr>
                <a:t>邻接表</a:t>
              </a:r>
            </a:p>
          </p:txBody>
        </p:sp>
        <p:sp>
          <p:nvSpPr>
            <p:cNvPr id="4" name="文本框 3">
              <a:extLst>
                <a:ext uri="{FF2B5EF4-FFF2-40B4-BE49-F238E27FC236}">
                  <a16:creationId xmlns:a16="http://schemas.microsoft.com/office/drawing/2014/main" id="{EB8FCAAA-E590-3EFB-F2BF-149525BA5501}"/>
                </a:ext>
              </a:extLst>
            </p:cNvPr>
            <p:cNvSpPr txBox="1"/>
            <p:nvPr/>
          </p:nvSpPr>
          <p:spPr>
            <a:xfrm>
              <a:off x="6353452" y="2878461"/>
              <a:ext cx="2557110" cy="369332"/>
            </a:xfrm>
            <a:prstGeom prst="rect">
              <a:avLst/>
            </a:prstGeom>
            <a:noFill/>
          </p:spPr>
          <p:txBody>
            <a:bodyPr wrap="none" rtlCol="0">
              <a:spAutoFit/>
            </a:bodyPr>
            <a:lstStyle/>
            <a:p>
              <a:r>
                <a:rPr lang="en-US" altLang="zh-CN" dirty="0" err="1"/>
                <a:t>g_muxDeadlockCBArray</a:t>
              </a:r>
              <a:endParaRPr lang="zh-CN" altLang="en-US" dirty="0"/>
            </a:p>
          </p:txBody>
        </p:sp>
        <p:sp>
          <p:nvSpPr>
            <p:cNvPr id="6" name="文本框 5">
              <a:extLst>
                <a:ext uri="{FF2B5EF4-FFF2-40B4-BE49-F238E27FC236}">
                  <a16:creationId xmlns:a16="http://schemas.microsoft.com/office/drawing/2014/main" id="{6DF51CBA-1ACB-4D36-88B5-4AC372D3665A}"/>
                </a:ext>
              </a:extLst>
            </p:cNvPr>
            <p:cNvSpPr txBox="1"/>
            <p:nvPr/>
          </p:nvSpPr>
          <p:spPr>
            <a:xfrm>
              <a:off x="8398276" y="1134714"/>
              <a:ext cx="1718740" cy="369332"/>
            </a:xfrm>
            <a:prstGeom prst="rect">
              <a:avLst/>
            </a:prstGeom>
            <a:noFill/>
          </p:spPr>
          <p:txBody>
            <a:bodyPr wrap="none" rtlCol="0">
              <a:spAutoFit/>
            </a:bodyPr>
            <a:lstStyle/>
            <a:p>
              <a:r>
                <a:rPr lang="en-US" altLang="zh-CN" dirty="0" err="1"/>
                <a:t>MuxDLinkNode</a:t>
              </a:r>
              <a:endParaRPr lang="zh-CN" altLang="en-US" dirty="0"/>
            </a:p>
          </p:txBody>
        </p:sp>
      </p:grpSp>
    </p:spTree>
    <p:extLst>
      <p:ext uri="{BB962C8B-B14F-4D97-AF65-F5344CB8AC3E}">
        <p14:creationId xmlns:p14="http://schemas.microsoft.com/office/powerpoint/2010/main" val="872805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1B2B838-FB8E-A04F-0DB8-E6B89B77E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67" y="488272"/>
            <a:ext cx="6980784" cy="6072326"/>
          </a:xfrm>
          <a:prstGeom prst="rect">
            <a:avLst/>
          </a:prstGeom>
        </p:spPr>
      </p:pic>
      <p:sp>
        <p:nvSpPr>
          <p:cNvPr id="8" name="文本框 7">
            <a:extLst>
              <a:ext uri="{FF2B5EF4-FFF2-40B4-BE49-F238E27FC236}">
                <a16:creationId xmlns:a16="http://schemas.microsoft.com/office/drawing/2014/main" id="{A3BB795E-C3B4-E189-F1E3-50AAE0CA5C23}"/>
              </a:ext>
            </a:extLst>
          </p:cNvPr>
          <p:cNvSpPr txBox="1"/>
          <p:nvPr/>
        </p:nvSpPr>
        <p:spPr>
          <a:xfrm>
            <a:off x="7377344" y="399495"/>
            <a:ext cx="3500760" cy="461665"/>
          </a:xfrm>
          <a:prstGeom prst="rect">
            <a:avLst/>
          </a:prstGeom>
          <a:noFill/>
        </p:spPr>
        <p:txBody>
          <a:bodyPr wrap="square" rtlCol="0">
            <a:spAutoFit/>
          </a:bodyPr>
          <a:lstStyle/>
          <a:p>
            <a:pPr algn="ctr"/>
            <a:r>
              <a:rPr lang="zh-CN" altLang="en-US" sz="2400" b="1" dirty="0">
                <a:latin typeface="MiSans Bold" panose="00000800000000000000" pitchFamily="2" charset="-122"/>
                <a:ea typeface="MiSans Bold" panose="00000800000000000000" pitchFamily="2" charset="-122"/>
              </a:rPr>
              <a:t>互斥锁申请（续）</a:t>
            </a:r>
          </a:p>
        </p:txBody>
      </p:sp>
      <p:sp>
        <p:nvSpPr>
          <p:cNvPr id="11" name="文本框 10">
            <a:extLst>
              <a:ext uri="{FF2B5EF4-FFF2-40B4-BE49-F238E27FC236}">
                <a16:creationId xmlns:a16="http://schemas.microsoft.com/office/drawing/2014/main" id="{F3D809DF-E28B-E6FF-6663-A9B5C64D2352}"/>
              </a:ext>
            </a:extLst>
          </p:cNvPr>
          <p:cNvSpPr txBox="1"/>
          <p:nvPr/>
        </p:nvSpPr>
        <p:spPr>
          <a:xfrm>
            <a:off x="5894773" y="932156"/>
            <a:ext cx="5169763" cy="1006429"/>
          </a:xfrm>
          <a:prstGeom prst="rect">
            <a:avLst/>
          </a:prstGeom>
          <a:noFill/>
        </p:spPr>
        <p:txBody>
          <a:bodyPr wrap="square" rtlCol="0">
            <a:spAutoFit/>
          </a:bodyPr>
          <a:lstStyle/>
          <a:p>
            <a:pPr>
              <a:lnSpc>
                <a:spcPct val="200000"/>
              </a:lnSpc>
            </a:pPr>
            <a:r>
              <a:rPr lang="zh-CN" altLang="en-US" sz="1600" dirty="0">
                <a:latin typeface="MiSans Bold" panose="00000800000000000000" pitchFamily="2" charset="-122"/>
                <a:ea typeface="MiSans Bold" panose="00000800000000000000" pitchFamily="2" charset="-122"/>
              </a:rPr>
              <a:t>当系统为</a:t>
            </a:r>
            <a:r>
              <a:rPr lang="en-US" altLang="zh-CN" sz="1600" dirty="0">
                <a:latin typeface="MiSans Bold" panose="00000800000000000000" pitchFamily="2" charset="-122"/>
                <a:ea typeface="MiSans Bold" panose="00000800000000000000" pitchFamily="2" charset="-122"/>
              </a:rPr>
              <a:t>SMP</a:t>
            </a:r>
            <a:r>
              <a:rPr lang="zh-CN" altLang="en-US" sz="1600" dirty="0">
                <a:latin typeface="MiSans Bold" panose="00000800000000000000" pitchFamily="2" charset="-122"/>
                <a:ea typeface="MiSans Bold" panose="00000800000000000000" pitchFamily="2" charset="-122"/>
              </a:rPr>
              <a:t>多核时，</a:t>
            </a:r>
            <a:r>
              <a:rPr lang="en-US" altLang="zh-CN" sz="1600" dirty="0" err="1">
                <a:latin typeface="MiSans Bold" panose="00000800000000000000" pitchFamily="2" charset="-122"/>
                <a:ea typeface="MiSans Bold" panose="00000800000000000000" pitchFamily="2" charset="-122"/>
              </a:rPr>
              <a:t>taskLockCnt</a:t>
            </a:r>
            <a:r>
              <a:rPr lang="zh-CN" altLang="en-US" sz="1600" dirty="0">
                <a:latin typeface="MiSans Bold" panose="00000800000000000000" pitchFamily="2" charset="-122"/>
                <a:ea typeface="MiSans Bold" panose="00000800000000000000" pitchFamily="2" charset="-122"/>
              </a:rPr>
              <a:t>为</a:t>
            </a:r>
            <a:r>
              <a:rPr lang="en-US" altLang="zh-CN" sz="1600" dirty="0">
                <a:latin typeface="MiSans Bold" panose="00000800000000000000" pitchFamily="2" charset="-122"/>
                <a:ea typeface="MiSans Bold" panose="00000800000000000000" pitchFamily="2" charset="-122"/>
              </a:rPr>
              <a:t>1</a:t>
            </a:r>
            <a:r>
              <a:rPr lang="zh-CN" altLang="en-US" sz="1600" dirty="0">
                <a:latin typeface="MiSans Bold" panose="00000800000000000000" pitchFamily="2" charset="-122"/>
                <a:ea typeface="MiSans Bold" panose="00000800000000000000" pitchFamily="2" charset="-122"/>
              </a:rPr>
              <a:t>，否则为</a:t>
            </a:r>
            <a:r>
              <a:rPr lang="en-US" altLang="zh-CN" sz="1600" dirty="0">
                <a:latin typeface="MiSans Bold" panose="00000800000000000000" pitchFamily="2" charset="-122"/>
                <a:ea typeface="MiSans Bold" panose="00000800000000000000" pitchFamily="2" charset="-122"/>
              </a:rPr>
              <a:t>0</a:t>
            </a:r>
            <a:r>
              <a:rPr lang="zh-CN" altLang="en-US" sz="1600" dirty="0">
                <a:latin typeface="MiSans Bold" panose="00000800000000000000" pitchFamily="2" charset="-122"/>
                <a:ea typeface="MiSans Bold" panose="00000800000000000000" pitchFamily="2" charset="-122"/>
              </a:rPr>
              <a:t>，这样系统才可以抢占调度</a:t>
            </a:r>
          </a:p>
        </p:txBody>
      </p:sp>
      <p:pic>
        <p:nvPicPr>
          <p:cNvPr id="6" name="图片 5">
            <a:extLst>
              <a:ext uri="{FF2B5EF4-FFF2-40B4-BE49-F238E27FC236}">
                <a16:creationId xmlns:a16="http://schemas.microsoft.com/office/drawing/2014/main" id="{0903739D-7FF3-E928-F10C-61E05B56B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741" y="2009581"/>
            <a:ext cx="6368778" cy="186105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34F120-5283-7F83-4309-687CF66656D1}"/>
              </a:ext>
            </a:extLst>
          </p:cNvPr>
          <p:cNvSpPr txBox="1"/>
          <p:nvPr/>
        </p:nvSpPr>
        <p:spPr>
          <a:xfrm>
            <a:off x="985421" y="817278"/>
            <a:ext cx="9830540" cy="2688878"/>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优先级翻转</a:t>
            </a:r>
            <a:endParaRPr lang="en-US" altLang="zh-CN" sz="1600" b="1" dirty="0">
              <a:latin typeface="MiSans Bold" panose="00000800000000000000" pitchFamily="2" charset="-122"/>
              <a:ea typeface="MiSans Bold" panose="00000800000000000000" pitchFamily="2" charset="-122"/>
            </a:endParaRPr>
          </a:p>
          <a:p>
            <a:pPr>
              <a:lnSpc>
                <a:spcPct val="150000"/>
              </a:lnSpc>
            </a:pPr>
            <a:r>
              <a:rPr lang="zh-CN" altLang="en-US" sz="1400" b="1" dirty="0">
                <a:latin typeface="MiSans Light" panose="00000400000000000000" pitchFamily="2" charset="-122"/>
                <a:ea typeface="MiSans Light" panose="00000400000000000000" pitchFamily="2" charset="-122"/>
              </a:rPr>
              <a:t>假定一个进程中有三个线程</a:t>
            </a:r>
            <a:r>
              <a:rPr lang="en-US" altLang="zh-CN" sz="1400" b="1" dirty="0">
                <a:latin typeface="MiSans Light" panose="00000400000000000000" pitchFamily="2" charset="-122"/>
                <a:ea typeface="MiSans Light" panose="00000400000000000000" pitchFamily="2" charset="-122"/>
              </a:rPr>
              <a:t>Thread1</a:t>
            </a:r>
            <a:r>
              <a:rPr lang="zh-CN" altLang="en-US" sz="1400" b="1" dirty="0">
                <a:latin typeface="MiSans Light" panose="00000400000000000000" pitchFamily="2" charset="-122"/>
                <a:ea typeface="MiSans Light" panose="00000400000000000000" pitchFamily="2" charset="-122"/>
              </a:rPr>
              <a:t>（高）</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（中）</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（低），考虑以下执行情况：</a:t>
            </a:r>
          </a:p>
          <a:p>
            <a:pPr marL="285750" indent="-285750">
              <a:lnSpc>
                <a:spcPct val="150000"/>
              </a:lnSpc>
              <a:buFontTx/>
              <a:buChar char="-"/>
            </a:pPr>
            <a:r>
              <a:rPr lang="en-US" altLang="zh-CN" sz="1400" b="1" dirty="0">
                <a:latin typeface="MiSans Light" panose="00000400000000000000" pitchFamily="2" charset="-122"/>
                <a:ea typeface="MiSans Light" panose="00000400000000000000" pitchFamily="2" charset="-122"/>
              </a:rPr>
              <a:t>T0</a:t>
            </a:r>
            <a:r>
              <a:rPr lang="zh-CN" altLang="en-US" sz="1400" b="1" dirty="0">
                <a:latin typeface="MiSans Light" panose="00000400000000000000" pitchFamily="2" charset="-122"/>
                <a:ea typeface="MiSans Light" panose="00000400000000000000" pitchFamily="2" charset="-122"/>
              </a:rPr>
              <a:t>时刻，</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运行，并获得互斥锁</a:t>
            </a:r>
            <a:r>
              <a:rPr lang="en-US" altLang="zh-CN" sz="1400" b="1" dirty="0">
                <a:latin typeface="MiSans Light" panose="00000400000000000000" pitchFamily="2" charset="-122"/>
                <a:ea typeface="MiSans Light" panose="00000400000000000000" pitchFamily="2" charset="-122"/>
              </a:rPr>
              <a:t>MUX</a:t>
            </a:r>
            <a:r>
              <a:rPr lang="zh-CN" altLang="en-US" sz="1400" b="1" dirty="0">
                <a:latin typeface="MiSans Light" panose="00000400000000000000" pitchFamily="2" charset="-122"/>
                <a:ea typeface="MiSans Light" panose="00000400000000000000" pitchFamily="2" charset="-122"/>
              </a:rPr>
              <a:t>；</a:t>
            </a:r>
            <a:endParaRPr lang="en-US" altLang="zh-CN" sz="1400" b="1" dirty="0">
              <a:latin typeface="MiSans Light" panose="00000400000000000000" pitchFamily="2" charset="-122"/>
              <a:ea typeface="MiSans Light" panose="00000400000000000000" pitchFamily="2" charset="-122"/>
            </a:endParaRPr>
          </a:p>
          <a:p>
            <a:pPr marL="285750" indent="-285750">
              <a:lnSpc>
                <a:spcPct val="150000"/>
              </a:lnSpc>
              <a:buFontTx/>
              <a:buChar char="-"/>
            </a:pPr>
            <a:r>
              <a:rPr lang="en-US" altLang="zh-CN" sz="1400" b="1" dirty="0">
                <a:latin typeface="MiSans Light" panose="00000400000000000000" pitchFamily="2" charset="-122"/>
                <a:ea typeface="MiSans Light" panose="00000400000000000000" pitchFamily="2" charset="-122"/>
              </a:rPr>
              <a:t>T1</a:t>
            </a:r>
            <a:r>
              <a:rPr lang="zh-CN" altLang="en-US" sz="1400" b="1" dirty="0">
                <a:latin typeface="MiSans Light" panose="00000400000000000000" pitchFamily="2" charset="-122"/>
                <a:ea typeface="MiSans Light" panose="00000400000000000000" pitchFamily="2" charset="-122"/>
              </a:rPr>
              <a:t>时刻，</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开始运行，由于优先级高于</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被抢占（未释放</a:t>
            </a:r>
            <a:r>
              <a:rPr lang="en-US" altLang="zh-CN" sz="1400" b="1" dirty="0">
                <a:latin typeface="MiSans Light" panose="00000400000000000000" pitchFamily="2" charset="-122"/>
                <a:ea typeface="MiSans Light" panose="00000400000000000000" pitchFamily="2" charset="-122"/>
              </a:rPr>
              <a:t>MUX</a:t>
            </a:r>
            <a:r>
              <a:rPr lang="zh-CN" altLang="en-US" sz="1400" b="1" dirty="0">
                <a:latin typeface="MiSans Light" panose="00000400000000000000" pitchFamily="2" charset="-122"/>
                <a:ea typeface="MiSans Light" panose="00000400000000000000" pitchFamily="2" charset="-122"/>
              </a:rPr>
              <a:t>），</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被调度执行；</a:t>
            </a:r>
          </a:p>
          <a:p>
            <a:pPr marL="285750" indent="-285750">
              <a:lnSpc>
                <a:spcPct val="150000"/>
              </a:lnSpc>
              <a:buFontTx/>
              <a:buChar char="-"/>
            </a:pPr>
            <a:r>
              <a:rPr lang="en-US" altLang="zh-CN" sz="1400" b="1" dirty="0">
                <a:latin typeface="MiSans Light" panose="00000400000000000000" pitchFamily="2" charset="-122"/>
                <a:ea typeface="MiSans Light" panose="00000400000000000000" pitchFamily="2" charset="-122"/>
              </a:rPr>
              <a:t>T2</a:t>
            </a:r>
            <a:r>
              <a:rPr lang="zh-CN" altLang="en-US" sz="1400" b="1" dirty="0">
                <a:latin typeface="MiSans Light" panose="00000400000000000000" pitchFamily="2" charset="-122"/>
                <a:ea typeface="MiSans Light" panose="00000400000000000000" pitchFamily="2" charset="-122"/>
              </a:rPr>
              <a:t>时刻，</a:t>
            </a:r>
            <a:r>
              <a:rPr lang="en-US" altLang="zh-CN" sz="1400" b="1" dirty="0">
                <a:latin typeface="MiSans Light" panose="00000400000000000000" pitchFamily="2" charset="-122"/>
                <a:ea typeface="MiSans Light" panose="00000400000000000000" pitchFamily="2" charset="-122"/>
              </a:rPr>
              <a:t>Thread1</a:t>
            </a:r>
            <a:r>
              <a:rPr lang="zh-CN" altLang="en-US" sz="1400" b="1" dirty="0">
                <a:latin typeface="MiSans Light" panose="00000400000000000000" pitchFamily="2" charset="-122"/>
                <a:ea typeface="MiSans Light" panose="00000400000000000000" pitchFamily="2" charset="-122"/>
              </a:rPr>
              <a:t>开始运行，抢占</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a:t>
            </a:r>
          </a:p>
          <a:p>
            <a:pPr marL="285750" indent="-285750">
              <a:lnSpc>
                <a:spcPct val="150000"/>
              </a:lnSpc>
              <a:buFontTx/>
              <a:buChar char="-"/>
            </a:pPr>
            <a:r>
              <a:rPr lang="en-US" altLang="zh-CN" sz="1400" b="1" dirty="0">
                <a:latin typeface="MiSans Light" panose="00000400000000000000" pitchFamily="2" charset="-122"/>
                <a:ea typeface="MiSans Light" panose="00000400000000000000" pitchFamily="2" charset="-122"/>
              </a:rPr>
              <a:t>T3</a:t>
            </a:r>
            <a:r>
              <a:rPr lang="zh-CN" altLang="en-US" sz="1400" b="1" dirty="0">
                <a:latin typeface="MiSans Light" panose="00000400000000000000" pitchFamily="2" charset="-122"/>
                <a:ea typeface="MiSans Light" panose="00000400000000000000" pitchFamily="2" charset="-122"/>
              </a:rPr>
              <a:t>时刻，</a:t>
            </a:r>
            <a:r>
              <a:rPr lang="en-US" altLang="zh-CN" sz="1400" b="1" dirty="0">
                <a:latin typeface="MiSans Light" panose="00000400000000000000" pitchFamily="2" charset="-122"/>
                <a:ea typeface="MiSans Light" panose="00000400000000000000" pitchFamily="2" charset="-122"/>
              </a:rPr>
              <a:t>Thread1</a:t>
            </a:r>
            <a:r>
              <a:rPr lang="zh-CN" altLang="en-US" sz="1400" b="1" dirty="0">
                <a:latin typeface="MiSans Light" panose="00000400000000000000" pitchFamily="2" charset="-122"/>
                <a:ea typeface="MiSans Light" panose="00000400000000000000" pitchFamily="2" charset="-122"/>
              </a:rPr>
              <a:t>需要</a:t>
            </a:r>
            <a:r>
              <a:rPr lang="en-US" altLang="zh-CN" sz="1400" b="1" dirty="0">
                <a:latin typeface="MiSans Light" panose="00000400000000000000" pitchFamily="2" charset="-122"/>
                <a:ea typeface="MiSans Light" panose="00000400000000000000" pitchFamily="2" charset="-122"/>
              </a:rPr>
              <a:t>MUX</a:t>
            </a:r>
            <a:r>
              <a:rPr lang="zh-CN" altLang="en-US" sz="1400" b="1" dirty="0">
                <a:latin typeface="MiSans Light" panose="00000400000000000000" pitchFamily="2" charset="-122"/>
                <a:ea typeface="MiSans Light" panose="00000400000000000000" pitchFamily="2" charset="-122"/>
              </a:rPr>
              <a:t>，但</a:t>
            </a:r>
            <a:r>
              <a:rPr lang="en-US" altLang="zh-CN" sz="1400" b="1" dirty="0">
                <a:latin typeface="MiSans Light" panose="00000400000000000000" pitchFamily="2" charset="-122"/>
                <a:ea typeface="MiSans Light" panose="00000400000000000000" pitchFamily="2" charset="-122"/>
              </a:rPr>
              <a:t>MUX</a:t>
            </a:r>
            <a:r>
              <a:rPr lang="zh-CN" altLang="en-US" sz="1400" b="1" dirty="0">
                <a:latin typeface="MiSans Light" panose="00000400000000000000" pitchFamily="2" charset="-122"/>
                <a:ea typeface="MiSans Light" panose="00000400000000000000" pitchFamily="2" charset="-122"/>
              </a:rPr>
              <a:t>被更低优先级的</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所拥有，</a:t>
            </a:r>
            <a:r>
              <a:rPr lang="en-US" altLang="zh-CN" sz="1400" b="1" dirty="0">
                <a:latin typeface="MiSans Light" panose="00000400000000000000" pitchFamily="2" charset="-122"/>
                <a:ea typeface="MiSans Light" panose="00000400000000000000" pitchFamily="2" charset="-122"/>
              </a:rPr>
              <a:t>Thread1</a:t>
            </a:r>
            <a:r>
              <a:rPr lang="zh-CN" altLang="en-US" sz="1400" b="1" dirty="0">
                <a:latin typeface="MiSans Light" panose="00000400000000000000" pitchFamily="2" charset="-122"/>
                <a:ea typeface="MiSans Light" panose="00000400000000000000" pitchFamily="2" charset="-122"/>
              </a:rPr>
              <a:t>被挂起等待该资源</a:t>
            </a:r>
          </a:p>
          <a:p>
            <a:pPr marL="285750" indent="-285750">
              <a:lnSpc>
                <a:spcPct val="150000"/>
              </a:lnSpc>
              <a:buFontTx/>
              <a:buChar char="-"/>
            </a:pPr>
            <a:r>
              <a:rPr lang="zh-CN" altLang="en-US" sz="1400" b="1" dirty="0">
                <a:latin typeface="MiSans Light" panose="00000400000000000000" pitchFamily="2" charset="-122"/>
                <a:ea typeface="MiSans Light" panose="00000400000000000000" pitchFamily="2" charset="-122"/>
              </a:rPr>
              <a:t>此时线程</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和</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都处于可运行状态，</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的优先级大于</a:t>
            </a:r>
            <a:r>
              <a:rPr lang="en-US" altLang="zh-CN" sz="1400" b="1" dirty="0">
                <a:latin typeface="MiSans Light" panose="00000400000000000000" pitchFamily="2" charset="-122"/>
                <a:ea typeface="MiSans Light" panose="00000400000000000000" pitchFamily="2" charset="-122"/>
              </a:rPr>
              <a:t>Thread3</a:t>
            </a:r>
            <a:r>
              <a:rPr lang="zh-CN" altLang="en-US" sz="1400" b="1" dirty="0">
                <a:latin typeface="MiSans Light" panose="00000400000000000000" pitchFamily="2" charset="-122"/>
                <a:ea typeface="MiSans Light" panose="00000400000000000000" pitchFamily="2" charset="-122"/>
              </a:rPr>
              <a:t>的优先级，</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被调度执行。最终的结果是高优先级的</a:t>
            </a:r>
            <a:r>
              <a:rPr lang="en-US" altLang="zh-CN" sz="1400" b="1" dirty="0">
                <a:latin typeface="MiSans Light" panose="00000400000000000000" pitchFamily="2" charset="-122"/>
                <a:ea typeface="MiSans Light" panose="00000400000000000000" pitchFamily="2" charset="-122"/>
              </a:rPr>
              <a:t>Thread1</a:t>
            </a:r>
            <a:r>
              <a:rPr lang="zh-CN" altLang="en-US" sz="1400" b="1" dirty="0">
                <a:latin typeface="MiSans Light" panose="00000400000000000000" pitchFamily="2" charset="-122"/>
                <a:ea typeface="MiSans Light" panose="00000400000000000000" pitchFamily="2" charset="-122"/>
              </a:rPr>
              <a:t>迟迟无法得到调度，而中优先级的</a:t>
            </a:r>
            <a:r>
              <a:rPr lang="en-US" altLang="zh-CN" sz="1400" b="1" dirty="0">
                <a:latin typeface="MiSans Light" panose="00000400000000000000" pitchFamily="2" charset="-122"/>
                <a:ea typeface="MiSans Light" panose="00000400000000000000" pitchFamily="2" charset="-122"/>
              </a:rPr>
              <a:t>Thread2</a:t>
            </a:r>
            <a:r>
              <a:rPr lang="zh-CN" altLang="en-US" sz="1400" b="1" dirty="0">
                <a:latin typeface="MiSans Light" panose="00000400000000000000" pitchFamily="2" charset="-122"/>
                <a:ea typeface="MiSans Light" panose="00000400000000000000" pitchFamily="2" charset="-122"/>
              </a:rPr>
              <a:t>却能抢到</a:t>
            </a:r>
            <a:r>
              <a:rPr lang="en-US" altLang="zh-CN" sz="1400" b="1" dirty="0">
                <a:latin typeface="MiSans Light" panose="00000400000000000000" pitchFamily="2" charset="-122"/>
                <a:ea typeface="MiSans Light" panose="00000400000000000000" pitchFamily="2" charset="-122"/>
              </a:rPr>
              <a:t>CPU</a:t>
            </a:r>
            <a:r>
              <a:rPr lang="zh-CN" altLang="en-US" sz="1400" b="1" dirty="0">
                <a:latin typeface="MiSans Light" panose="00000400000000000000" pitchFamily="2" charset="-122"/>
                <a:ea typeface="MiSans Light" panose="00000400000000000000" pitchFamily="2" charset="-122"/>
              </a:rPr>
              <a:t>资源。</a:t>
            </a:r>
          </a:p>
        </p:txBody>
      </p:sp>
      <p:pic>
        <p:nvPicPr>
          <p:cNvPr id="3" name="图片 2">
            <a:extLst>
              <a:ext uri="{FF2B5EF4-FFF2-40B4-BE49-F238E27FC236}">
                <a16:creationId xmlns:a16="http://schemas.microsoft.com/office/drawing/2014/main" id="{5F3C97D8-841F-4C7A-7544-BFE0A414CC4E}"/>
              </a:ext>
            </a:extLst>
          </p:cNvPr>
          <p:cNvPicPr>
            <a:picLocks noChangeAspect="1"/>
          </p:cNvPicPr>
          <p:nvPr/>
        </p:nvPicPr>
        <p:blipFill>
          <a:blip r:embed="rId2"/>
          <a:stretch>
            <a:fillRect/>
          </a:stretch>
        </p:blipFill>
        <p:spPr>
          <a:xfrm>
            <a:off x="723355" y="3658977"/>
            <a:ext cx="4976107" cy="2568893"/>
          </a:xfrm>
          <a:prstGeom prst="rect">
            <a:avLst/>
          </a:prstGeom>
        </p:spPr>
      </p:pic>
      <p:pic>
        <p:nvPicPr>
          <p:cNvPr id="2050" name="Picture 2">
            <a:extLst>
              <a:ext uri="{FF2B5EF4-FFF2-40B4-BE49-F238E27FC236}">
                <a16:creationId xmlns:a16="http://schemas.microsoft.com/office/drawing/2014/main" id="{9C6C7B77-E7A0-3589-EB7F-5B1D8DD65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329" y="3718615"/>
            <a:ext cx="4796901" cy="258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37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D34F120-5283-7F83-4309-687CF66656D1}"/>
              </a:ext>
            </a:extLst>
          </p:cNvPr>
          <p:cNvSpPr txBox="1"/>
          <p:nvPr/>
        </p:nvSpPr>
        <p:spPr>
          <a:xfrm>
            <a:off x="819166" y="844987"/>
            <a:ext cx="4750361" cy="2683812"/>
          </a:xfrm>
          <a:prstGeom prst="rect">
            <a:avLst/>
          </a:prstGeom>
          <a:noFill/>
        </p:spPr>
        <p:txBody>
          <a:bodyPr wrap="square" rtlCol="0">
            <a:spAutoFit/>
          </a:bodyPr>
          <a:lstStyle/>
          <a:p>
            <a:pPr>
              <a:lnSpc>
                <a:spcPct val="150000"/>
              </a:lnSpc>
            </a:pPr>
            <a:r>
              <a:rPr lang="zh-CN" altLang="en-US" b="1" dirty="0">
                <a:latin typeface="MiSans Bold" panose="00000800000000000000" pitchFamily="2" charset="-122"/>
                <a:ea typeface="MiSans Bold" panose="00000800000000000000" pitchFamily="2" charset="-122"/>
              </a:rPr>
              <a:t>解决方法</a:t>
            </a:r>
            <a:endParaRPr lang="en-US" altLang="zh-CN"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rPr>
              <a:t>Thread1</a:t>
            </a:r>
            <a:r>
              <a:rPr lang="zh-CN" altLang="en-US" sz="1600" b="1" dirty="0">
                <a:latin typeface="MiSans Light" panose="00000400000000000000" pitchFamily="2" charset="-122"/>
                <a:ea typeface="MiSans Light" panose="00000400000000000000" pitchFamily="2" charset="-122"/>
              </a:rPr>
              <a:t>将</a:t>
            </a:r>
            <a:r>
              <a:rPr lang="en-US" altLang="zh-CN" sz="1600" b="1" dirty="0">
                <a:latin typeface="MiSans Light" panose="00000400000000000000" pitchFamily="2" charset="-122"/>
                <a:ea typeface="MiSans Light" panose="00000400000000000000" pitchFamily="2" charset="-122"/>
              </a:rPr>
              <a:t>Thread3</a:t>
            </a:r>
            <a:r>
              <a:rPr lang="zh-CN" altLang="en-US" sz="1600" b="1" dirty="0">
                <a:latin typeface="MiSans Light" panose="00000400000000000000" pitchFamily="2" charset="-122"/>
                <a:ea typeface="MiSans Light" panose="00000400000000000000" pitchFamily="2" charset="-122"/>
              </a:rPr>
              <a:t>的优先级设为高优先级</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rPr>
              <a:t>Thread3</a:t>
            </a:r>
            <a:r>
              <a:rPr lang="zh-CN" altLang="en-US" sz="1600" b="1" dirty="0">
                <a:latin typeface="MiSans Light" panose="00000400000000000000" pitchFamily="2" charset="-122"/>
                <a:ea typeface="MiSans Light" panose="00000400000000000000" pitchFamily="2" charset="-122"/>
              </a:rPr>
              <a:t>可以优先于</a:t>
            </a:r>
            <a:r>
              <a:rPr lang="en-US" altLang="zh-CN" sz="1600" b="1" dirty="0">
                <a:latin typeface="MiSans Light" panose="00000400000000000000" pitchFamily="2" charset="-122"/>
                <a:ea typeface="MiSans Light" panose="00000400000000000000" pitchFamily="2" charset="-122"/>
              </a:rPr>
              <a:t>Thread2</a:t>
            </a:r>
            <a:r>
              <a:rPr lang="zh-CN" altLang="en-US" sz="1600" b="1" dirty="0">
                <a:latin typeface="MiSans Light" panose="00000400000000000000" pitchFamily="2" charset="-122"/>
                <a:ea typeface="MiSans Light" panose="00000400000000000000" pitchFamily="2" charset="-122"/>
              </a:rPr>
              <a:t>抢占</a:t>
            </a:r>
            <a:r>
              <a:rPr lang="en-US" altLang="zh-CN" sz="1600" b="1" dirty="0">
                <a:latin typeface="MiSans Light" panose="00000400000000000000" pitchFamily="2" charset="-122"/>
                <a:ea typeface="MiSans Light" panose="00000400000000000000" pitchFamily="2" charset="-122"/>
              </a:rPr>
              <a:t>CPU</a:t>
            </a:r>
          </a:p>
          <a:p>
            <a:pPr marL="285750" indent="-2857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rPr>
              <a:t>Thread3</a:t>
            </a:r>
            <a:r>
              <a:rPr lang="zh-CN" altLang="en-US" sz="1600" b="1" dirty="0">
                <a:latin typeface="MiSans Light" panose="00000400000000000000" pitchFamily="2" charset="-122"/>
                <a:ea typeface="MiSans Light" panose="00000400000000000000" pitchFamily="2" charset="-122"/>
              </a:rPr>
              <a:t>执行，释放资源</a:t>
            </a:r>
            <a:r>
              <a:rPr lang="en-US" altLang="zh-CN" sz="1600" b="1" dirty="0">
                <a:latin typeface="MiSans Light" panose="00000400000000000000" pitchFamily="2" charset="-122"/>
                <a:ea typeface="MiSans Light" panose="00000400000000000000" pitchFamily="2" charset="-122"/>
              </a:rPr>
              <a:t>MUX</a:t>
            </a:r>
            <a:r>
              <a:rPr lang="zh-CN" altLang="en-US" sz="1600" b="1" dirty="0">
                <a:latin typeface="MiSans Light" panose="00000400000000000000" pitchFamily="2" charset="-122"/>
                <a:ea typeface="MiSans Light" panose="00000400000000000000" pitchFamily="2" charset="-122"/>
              </a:rPr>
              <a:t>，</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恢复</a:t>
            </a:r>
            <a:r>
              <a:rPr lang="en-US" altLang="zh-CN" sz="1600" b="1" dirty="0">
                <a:latin typeface="MiSans Light" panose="00000400000000000000" pitchFamily="2" charset="-122"/>
                <a:ea typeface="MiSans Light" panose="00000400000000000000" pitchFamily="2" charset="-122"/>
              </a:rPr>
              <a:t>Thread3</a:t>
            </a:r>
            <a:r>
              <a:rPr lang="zh-CN" altLang="en-US" sz="1600" b="1" dirty="0">
                <a:latin typeface="MiSans Light" panose="00000400000000000000" pitchFamily="2" charset="-122"/>
                <a:ea typeface="MiSans Light" panose="00000400000000000000" pitchFamily="2" charset="-122"/>
              </a:rPr>
              <a:t>的低优先级（因此需要备份）</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此时优先级最高的</a:t>
            </a:r>
            <a:r>
              <a:rPr lang="en-US" altLang="zh-CN" sz="1600" b="1" dirty="0">
                <a:latin typeface="MiSans Light" panose="00000400000000000000" pitchFamily="2" charset="-122"/>
                <a:ea typeface="MiSans Light" panose="00000400000000000000" pitchFamily="2" charset="-122"/>
              </a:rPr>
              <a:t>Thread1</a:t>
            </a:r>
            <a:r>
              <a:rPr lang="zh-CN" altLang="en-US" sz="1600" b="1" dirty="0">
                <a:latin typeface="MiSans Light" panose="00000400000000000000" pitchFamily="2" charset="-122"/>
                <a:ea typeface="MiSans Light" panose="00000400000000000000" pitchFamily="2" charset="-122"/>
              </a:rPr>
              <a:t>抢占</a:t>
            </a:r>
            <a:r>
              <a:rPr lang="en-US" altLang="zh-CN" sz="1600" b="1" dirty="0">
                <a:latin typeface="MiSans Light" panose="00000400000000000000" pitchFamily="2" charset="-122"/>
                <a:ea typeface="MiSans Light" panose="00000400000000000000" pitchFamily="2" charset="-122"/>
              </a:rPr>
              <a:t>CPU</a:t>
            </a:r>
            <a:r>
              <a:rPr lang="zh-CN" altLang="en-US" sz="1600" b="1" dirty="0">
                <a:latin typeface="MiSans Light" panose="00000400000000000000" pitchFamily="2" charset="-122"/>
                <a:ea typeface="MiSans Light" panose="00000400000000000000" pitchFamily="2" charset="-122"/>
              </a:rPr>
              <a:t>，可以申请</a:t>
            </a:r>
            <a:r>
              <a:rPr lang="en-US" altLang="zh-CN" sz="1600" b="1" dirty="0">
                <a:latin typeface="MiSans Light" panose="00000400000000000000" pitchFamily="2" charset="-122"/>
                <a:ea typeface="MiSans Light" panose="00000400000000000000" pitchFamily="2" charset="-122"/>
              </a:rPr>
              <a:t>MUX</a:t>
            </a:r>
            <a:r>
              <a:rPr lang="zh-CN" altLang="en-US" sz="1600" b="1" dirty="0">
                <a:latin typeface="MiSans Light" panose="00000400000000000000" pitchFamily="2" charset="-122"/>
                <a:ea typeface="MiSans Light" panose="00000400000000000000" pitchFamily="2" charset="-122"/>
              </a:rPr>
              <a:t>继续执行。</a:t>
            </a:r>
          </a:p>
        </p:txBody>
      </p:sp>
      <p:pic>
        <p:nvPicPr>
          <p:cNvPr id="40" name="图片 39">
            <a:extLst>
              <a:ext uri="{FF2B5EF4-FFF2-40B4-BE49-F238E27FC236}">
                <a16:creationId xmlns:a16="http://schemas.microsoft.com/office/drawing/2014/main" id="{8DE51D54-FEC4-9509-8456-D9EE25F88474}"/>
              </a:ext>
            </a:extLst>
          </p:cNvPr>
          <p:cNvPicPr>
            <a:picLocks noChangeAspect="1"/>
          </p:cNvPicPr>
          <p:nvPr/>
        </p:nvPicPr>
        <p:blipFill>
          <a:blip r:embed="rId2"/>
          <a:stretch>
            <a:fillRect/>
          </a:stretch>
        </p:blipFill>
        <p:spPr>
          <a:xfrm>
            <a:off x="6289655" y="254528"/>
            <a:ext cx="4093087" cy="2113038"/>
          </a:xfrm>
          <a:prstGeom prst="rect">
            <a:avLst/>
          </a:prstGeom>
        </p:spPr>
      </p:pic>
      <p:pic>
        <p:nvPicPr>
          <p:cNvPr id="34" name="图片 33">
            <a:extLst>
              <a:ext uri="{FF2B5EF4-FFF2-40B4-BE49-F238E27FC236}">
                <a16:creationId xmlns:a16="http://schemas.microsoft.com/office/drawing/2014/main" id="{39BF2944-A7B9-7A89-7FF4-8181FA44B154}"/>
              </a:ext>
            </a:extLst>
          </p:cNvPr>
          <p:cNvPicPr>
            <a:picLocks noChangeAspect="1"/>
          </p:cNvPicPr>
          <p:nvPr/>
        </p:nvPicPr>
        <p:blipFill>
          <a:blip r:embed="rId3"/>
          <a:stretch>
            <a:fillRect/>
          </a:stretch>
        </p:blipFill>
        <p:spPr>
          <a:xfrm>
            <a:off x="6485998" y="2487891"/>
            <a:ext cx="3788086" cy="1882219"/>
          </a:xfrm>
          <a:prstGeom prst="rect">
            <a:avLst/>
          </a:prstGeom>
        </p:spPr>
      </p:pic>
      <p:pic>
        <p:nvPicPr>
          <p:cNvPr id="36" name="图片 35">
            <a:extLst>
              <a:ext uri="{FF2B5EF4-FFF2-40B4-BE49-F238E27FC236}">
                <a16:creationId xmlns:a16="http://schemas.microsoft.com/office/drawing/2014/main" id="{5C7591CB-8073-CDB7-5805-45E91A3C3DF8}"/>
              </a:ext>
            </a:extLst>
          </p:cNvPr>
          <p:cNvPicPr>
            <a:picLocks noChangeAspect="1"/>
          </p:cNvPicPr>
          <p:nvPr/>
        </p:nvPicPr>
        <p:blipFill>
          <a:blip r:embed="rId4"/>
          <a:stretch>
            <a:fillRect/>
          </a:stretch>
        </p:blipFill>
        <p:spPr>
          <a:xfrm>
            <a:off x="6467526" y="4610761"/>
            <a:ext cx="3841328" cy="2003146"/>
          </a:xfrm>
          <a:prstGeom prst="rect">
            <a:avLst/>
          </a:prstGeom>
        </p:spPr>
      </p:pic>
      <p:pic>
        <p:nvPicPr>
          <p:cNvPr id="1026" name="Picture 2">
            <a:extLst>
              <a:ext uri="{FF2B5EF4-FFF2-40B4-BE49-F238E27FC236}">
                <a16:creationId xmlns:a16="http://schemas.microsoft.com/office/drawing/2014/main" id="{C3AAD8F3-38B0-41E8-36AD-D97CE3AAAB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756" y="3900583"/>
            <a:ext cx="4750361" cy="240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27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48926C8A-2541-F589-3AF8-74F4E083480B}"/>
              </a:ext>
            </a:extLst>
          </p:cNvPr>
          <p:cNvGrpSpPr/>
          <p:nvPr/>
        </p:nvGrpSpPr>
        <p:grpSpPr>
          <a:xfrm>
            <a:off x="363167" y="1134903"/>
            <a:ext cx="7006474" cy="4397217"/>
            <a:chOff x="363167" y="1134903"/>
            <a:chExt cx="7006474" cy="4397217"/>
          </a:xfrm>
        </p:grpSpPr>
        <p:pic>
          <p:nvPicPr>
            <p:cNvPr id="15" name="图片 14">
              <a:extLst>
                <a:ext uri="{FF2B5EF4-FFF2-40B4-BE49-F238E27FC236}">
                  <a16:creationId xmlns:a16="http://schemas.microsoft.com/office/drawing/2014/main" id="{8E416F8C-1706-E1F2-78CC-9529AB7C3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167" y="1134903"/>
              <a:ext cx="7006474" cy="4397217"/>
            </a:xfrm>
            <a:prstGeom prst="rect">
              <a:avLst/>
            </a:prstGeom>
          </p:spPr>
        </p:pic>
        <p:cxnSp>
          <p:nvCxnSpPr>
            <p:cNvPr id="3" name="直接连接符 2">
              <a:extLst>
                <a:ext uri="{FF2B5EF4-FFF2-40B4-BE49-F238E27FC236}">
                  <a16:creationId xmlns:a16="http://schemas.microsoft.com/office/drawing/2014/main" id="{2752BF77-5EF7-EF47-C93F-32485F07EEFB}"/>
                </a:ext>
              </a:extLst>
            </p:cNvPr>
            <p:cNvCxnSpPr>
              <a:cxnSpLocks/>
            </p:cNvCxnSpPr>
            <p:nvPr/>
          </p:nvCxnSpPr>
          <p:spPr>
            <a:xfrm>
              <a:off x="4114800" y="2308860"/>
              <a:ext cx="548640" cy="0"/>
            </a:xfrm>
            <a:prstGeom prst="line">
              <a:avLst/>
            </a:prstGeom>
          </p:spPr>
          <p:style>
            <a:lnRef idx="3">
              <a:schemeClr val="accent2"/>
            </a:lnRef>
            <a:fillRef idx="0">
              <a:schemeClr val="accent2"/>
            </a:fillRef>
            <a:effectRef idx="2">
              <a:schemeClr val="accent2"/>
            </a:effectRef>
            <a:fontRef idx="minor">
              <a:schemeClr val="tx1"/>
            </a:fontRef>
          </p:style>
        </p:cxnSp>
        <p:sp>
          <p:nvSpPr>
            <p:cNvPr id="8" name="文本框 7">
              <a:extLst>
                <a:ext uri="{FF2B5EF4-FFF2-40B4-BE49-F238E27FC236}">
                  <a16:creationId xmlns:a16="http://schemas.microsoft.com/office/drawing/2014/main" id="{440FE97A-0673-D535-694E-78D59B2B1906}"/>
                </a:ext>
              </a:extLst>
            </p:cNvPr>
            <p:cNvSpPr txBox="1"/>
            <p:nvPr/>
          </p:nvSpPr>
          <p:spPr>
            <a:xfrm>
              <a:off x="4615353" y="2165839"/>
              <a:ext cx="1031051" cy="261610"/>
            </a:xfrm>
            <a:prstGeom prst="rect">
              <a:avLst/>
            </a:prstGeom>
            <a:noFill/>
          </p:spPr>
          <p:txBody>
            <a:bodyPr wrap="none" rtlCol="0">
              <a:spAutoFit/>
            </a:bodyPr>
            <a:lstStyle/>
            <a:p>
              <a:r>
                <a:rPr lang="zh-CN" altLang="en-US" sz="1100" dirty="0">
                  <a:solidFill>
                    <a:srgbClr val="7030A0"/>
                  </a:solidFill>
                </a:rPr>
                <a:t>等待的互斥锁</a:t>
              </a:r>
            </a:p>
          </p:txBody>
        </p:sp>
      </p:grpSp>
      <p:sp>
        <p:nvSpPr>
          <p:cNvPr id="6" name="文本框 5"/>
          <p:cNvSpPr txBox="1"/>
          <p:nvPr/>
        </p:nvSpPr>
        <p:spPr>
          <a:xfrm>
            <a:off x="683584" y="472349"/>
            <a:ext cx="4678529" cy="504049"/>
          </a:xfrm>
          <a:prstGeom prst="rect">
            <a:avLst/>
          </a:prstGeom>
          <a:noFill/>
        </p:spPr>
        <p:txBody>
          <a:bodyPr wrap="square" rtlCol="0">
            <a:spAutoFit/>
          </a:bodyPr>
          <a:lstStyle/>
          <a:p>
            <a:pPr>
              <a:lnSpc>
                <a:spcPct val="150000"/>
              </a:lnSpc>
            </a:pPr>
            <a:r>
              <a:rPr lang="en-US" altLang="zh-CN" sz="2000" b="1" dirty="0" err="1">
                <a:latin typeface="MiSans Bold" panose="00000800000000000000" pitchFamily="2" charset="-122"/>
                <a:ea typeface="MiSans Bold" panose="00000800000000000000" pitchFamily="2" charset="-122"/>
              </a:rPr>
              <a:t>OsMuxPendOp</a:t>
            </a:r>
            <a:r>
              <a:rPr lang="en-US" altLang="zh-CN" sz="2000" b="1" dirty="0">
                <a:latin typeface="MiSans Bold" panose="00000800000000000000" pitchFamily="2" charset="-122"/>
                <a:ea typeface="MiSans Bold" panose="00000800000000000000" pitchFamily="2" charset="-122"/>
              </a:rPr>
              <a:t> </a:t>
            </a:r>
            <a:r>
              <a:rPr lang="zh-CN" altLang="en-US" sz="2000" b="1" dirty="0">
                <a:latin typeface="MiSans Bold" panose="00000800000000000000" pitchFamily="2" charset="-122"/>
                <a:ea typeface="MiSans Bold" panose="00000800000000000000" pitchFamily="2" charset="-122"/>
              </a:rPr>
              <a:t>具体申请锁流程</a:t>
            </a:r>
          </a:p>
        </p:txBody>
      </p:sp>
      <p:sp>
        <p:nvSpPr>
          <p:cNvPr id="4" name="文本框 3">
            <a:extLst>
              <a:ext uri="{FF2B5EF4-FFF2-40B4-BE49-F238E27FC236}">
                <a16:creationId xmlns:a16="http://schemas.microsoft.com/office/drawing/2014/main" id="{2F326372-FDB1-6E0C-1E27-0FD0667CE479}"/>
              </a:ext>
            </a:extLst>
          </p:cNvPr>
          <p:cNvSpPr txBox="1"/>
          <p:nvPr/>
        </p:nvSpPr>
        <p:spPr>
          <a:xfrm>
            <a:off x="7769445" y="690144"/>
            <a:ext cx="3957958" cy="1252651"/>
          </a:xfrm>
          <a:prstGeom prst="rect">
            <a:avLst/>
          </a:prstGeom>
          <a:noFill/>
        </p:spPr>
        <p:txBody>
          <a:bodyPr wrap="square" rtlCol="0">
            <a:spAutoFit/>
          </a:bodyPr>
          <a:lstStyle/>
          <a:p>
            <a:pPr>
              <a:lnSpc>
                <a:spcPct val="150000"/>
              </a:lnSpc>
            </a:pPr>
            <a:r>
              <a:rPr lang="zh-CN" altLang="en-US" sz="2000" b="1" dirty="0">
                <a:latin typeface="MiSans Bold" panose="00000800000000000000" pitchFamily="2" charset="-122"/>
                <a:ea typeface="MiSans Bold" panose="00000800000000000000" pitchFamily="2" charset="-122"/>
              </a:rPr>
              <a:t>注意：</a:t>
            </a:r>
            <a:r>
              <a:rPr lang="zh-CN" altLang="en-US" sz="1600" b="1" dirty="0">
                <a:latin typeface="MiSans Bold" panose="00000800000000000000" pitchFamily="2" charset="-122"/>
                <a:ea typeface="MiSans Bold" panose="00000800000000000000" pitchFamily="2" charset="-122"/>
              </a:rPr>
              <a:t>不是在释放锁的时候调用</a:t>
            </a:r>
            <a:r>
              <a:rPr lang="en-US" altLang="zh-CN" sz="1600" b="1" dirty="0" err="1">
                <a:latin typeface="MiSans Bold" panose="00000800000000000000" pitchFamily="2" charset="-122"/>
                <a:ea typeface="MiSans Bold" panose="00000800000000000000" pitchFamily="2" charset="-122"/>
              </a:rPr>
              <a:t>OsMuxBitmapRestore</a:t>
            </a:r>
            <a:r>
              <a:rPr lang="zh-CN" altLang="en-US" sz="1600" b="1" dirty="0">
                <a:latin typeface="MiSans Bold" panose="00000800000000000000" pitchFamily="2" charset="-122"/>
                <a:ea typeface="MiSans Bold" panose="00000800000000000000" pitchFamily="2" charset="-122"/>
              </a:rPr>
              <a:t>，所以</a:t>
            </a:r>
            <a:r>
              <a:rPr lang="en-US" altLang="zh-CN" sz="1600" b="1" dirty="0" err="1">
                <a:latin typeface="MiSans Bold" panose="00000800000000000000" pitchFamily="2" charset="-122"/>
                <a:ea typeface="MiSans Bold" panose="00000800000000000000" pitchFamily="2" charset="-122"/>
              </a:rPr>
              <a:t>runTask</a:t>
            </a:r>
            <a:r>
              <a:rPr lang="zh-CN" altLang="en-US" sz="1600" b="1" dirty="0">
                <a:latin typeface="MiSans Bold" panose="00000800000000000000" pitchFamily="2" charset="-122"/>
                <a:ea typeface="MiSans Bold" panose="00000800000000000000" pitchFamily="2" charset="-122"/>
              </a:rPr>
              <a:t>还是申请锁的任务</a:t>
            </a:r>
            <a:endParaRPr lang="zh-CN" altLang="en-US" sz="2000" b="1" dirty="0">
              <a:latin typeface="MiSans Bold" panose="00000800000000000000" pitchFamily="2" charset="-122"/>
              <a:ea typeface="MiSans Bold" panose="00000800000000000000" pitchFamily="2" charset="-122"/>
            </a:endParaRPr>
          </a:p>
        </p:txBody>
      </p:sp>
      <p:pic>
        <p:nvPicPr>
          <p:cNvPr id="10" name="图片 9">
            <a:extLst>
              <a:ext uri="{FF2B5EF4-FFF2-40B4-BE49-F238E27FC236}">
                <a16:creationId xmlns:a16="http://schemas.microsoft.com/office/drawing/2014/main" id="{BC78856D-A9E7-429E-679E-ADA852BEB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645" y="2717138"/>
            <a:ext cx="5741449" cy="2814982"/>
          </a:xfrm>
          <a:prstGeom prst="rect">
            <a:avLst/>
          </a:prstGeom>
        </p:spPr>
      </p:pic>
      <p:cxnSp>
        <p:nvCxnSpPr>
          <p:cNvPr id="17" name="直接箭头连接符 16">
            <a:extLst>
              <a:ext uri="{FF2B5EF4-FFF2-40B4-BE49-F238E27FC236}">
                <a16:creationId xmlns:a16="http://schemas.microsoft.com/office/drawing/2014/main" id="{85F4889B-0160-7D97-1C70-FD9844AB5739}"/>
              </a:ext>
            </a:extLst>
          </p:cNvPr>
          <p:cNvCxnSpPr>
            <a:cxnSpLocks/>
          </p:cNvCxnSpPr>
          <p:nvPr/>
        </p:nvCxnSpPr>
        <p:spPr>
          <a:xfrm flipV="1">
            <a:off x="4000500" y="1942795"/>
            <a:ext cx="1104900" cy="320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A33CF7B-EEEC-2CF5-C095-4DFEE02FC8E2}"/>
              </a:ext>
            </a:extLst>
          </p:cNvPr>
          <p:cNvSpPr txBox="1"/>
          <p:nvPr/>
        </p:nvSpPr>
        <p:spPr>
          <a:xfrm>
            <a:off x="5226951" y="1668780"/>
            <a:ext cx="1210588" cy="338554"/>
          </a:xfrm>
          <a:prstGeom prst="rect">
            <a:avLst/>
          </a:prstGeom>
          <a:noFill/>
        </p:spPr>
        <p:txBody>
          <a:bodyPr wrap="none" rtlCol="0">
            <a:spAutoFit/>
          </a:bodyPr>
          <a:lstStyle/>
          <a:p>
            <a:r>
              <a:rPr lang="zh-CN" altLang="en-US" sz="1600" dirty="0"/>
              <a:t>还在等待锁</a:t>
            </a:r>
          </a:p>
        </p:txBody>
      </p:sp>
      <p:cxnSp>
        <p:nvCxnSpPr>
          <p:cNvPr id="20" name="直接箭头连接符 19">
            <a:extLst>
              <a:ext uri="{FF2B5EF4-FFF2-40B4-BE49-F238E27FC236}">
                <a16:creationId xmlns:a16="http://schemas.microsoft.com/office/drawing/2014/main" id="{87990997-0F1D-CF7A-3220-065E87C3AC6F}"/>
              </a:ext>
            </a:extLst>
          </p:cNvPr>
          <p:cNvCxnSpPr>
            <a:cxnSpLocks/>
            <a:endCxn id="21" idx="0"/>
          </p:cNvCxnSpPr>
          <p:nvPr/>
        </p:nvCxnSpPr>
        <p:spPr>
          <a:xfrm flipH="1">
            <a:off x="2059988" y="4945380"/>
            <a:ext cx="939525" cy="753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02D0DB6-7BE1-365A-3313-268D85265EC1}"/>
              </a:ext>
            </a:extLst>
          </p:cNvPr>
          <p:cNvSpPr txBox="1"/>
          <p:nvPr/>
        </p:nvSpPr>
        <p:spPr>
          <a:xfrm>
            <a:off x="531364" y="5698451"/>
            <a:ext cx="3057247" cy="338554"/>
          </a:xfrm>
          <a:prstGeom prst="rect">
            <a:avLst/>
          </a:prstGeom>
          <a:noFill/>
        </p:spPr>
        <p:txBody>
          <a:bodyPr wrap="none" rtlCol="0">
            <a:spAutoFit/>
          </a:bodyPr>
          <a:lstStyle/>
          <a:p>
            <a:r>
              <a:rPr lang="zh-CN" altLang="en-US" sz="1600" dirty="0"/>
              <a:t>等待结束，超时或成功申请到锁</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FC0F5DF-2D43-0B36-D4CF-465456034D6B}"/>
              </a:ext>
            </a:extLst>
          </p:cNvPr>
          <p:cNvSpPr/>
          <p:nvPr/>
        </p:nvSpPr>
        <p:spPr>
          <a:xfrm>
            <a:off x="1642369" y="2885243"/>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task1</a:t>
            </a:r>
            <a:endParaRPr lang="zh-CN" altLang="en-US" dirty="0">
              <a:solidFill>
                <a:schemeClr val="lt1"/>
              </a:solidFill>
            </a:endParaRPr>
          </a:p>
        </p:txBody>
      </p:sp>
      <p:sp>
        <p:nvSpPr>
          <p:cNvPr id="3" name="矩形: 圆角 2">
            <a:extLst>
              <a:ext uri="{FF2B5EF4-FFF2-40B4-BE49-F238E27FC236}">
                <a16:creationId xmlns:a16="http://schemas.microsoft.com/office/drawing/2014/main" id="{18C773BC-C34D-A217-728D-A7A58477F3D5}"/>
              </a:ext>
            </a:extLst>
          </p:cNvPr>
          <p:cNvSpPr/>
          <p:nvPr/>
        </p:nvSpPr>
        <p:spPr>
          <a:xfrm>
            <a:off x="1642369" y="3329126"/>
            <a:ext cx="630314" cy="239697"/>
          </a:xfrm>
          <a:prstGeom prst="roundRect">
            <a:avLst/>
          </a:prstGeom>
          <a:solidFill>
            <a:srgbClr val="978B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mux</a:t>
            </a:r>
            <a:endParaRPr lang="zh-CN" altLang="en-US" dirty="0">
              <a:solidFill>
                <a:schemeClr val="lt1"/>
              </a:solidFill>
            </a:endParaRPr>
          </a:p>
        </p:txBody>
      </p:sp>
      <p:sp>
        <p:nvSpPr>
          <p:cNvPr id="5" name="矩形 4">
            <a:extLst>
              <a:ext uri="{FF2B5EF4-FFF2-40B4-BE49-F238E27FC236}">
                <a16:creationId xmlns:a16="http://schemas.microsoft.com/office/drawing/2014/main" id="{1F5B64ED-2611-7BC6-C167-9DD34E44A446}"/>
              </a:ext>
            </a:extLst>
          </p:cNvPr>
          <p:cNvSpPr/>
          <p:nvPr/>
        </p:nvSpPr>
        <p:spPr>
          <a:xfrm>
            <a:off x="1655685" y="4334523"/>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task2</a:t>
            </a:r>
            <a:endParaRPr lang="zh-CN" altLang="en-US" dirty="0">
              <a:solidFill>
                <a:schemeClr val="lt1"/>
              </a:solidFill>
            </a:endParaRPr>
          </a:p>
        </p:txBody>
      </p:sp>
      <p:sp>
        <p:nvSpPr>
          <p:cNvPr id="6" name="矩形 5">
            <a:extLst>
              <a:ext uri="{FF2B5EF4-FFF2-40B4-BE49-F238E27FC236}">
                <a16:creationId xmlns:a16="http://schemas.microsoft.com/office/drawing/2014/main" id="{4D6EE6D6-AE94-5C6A-B82C-08F7FB06142F}"/>
              </a:ext>
            </a:extLst>
          </p:cNvPr>
          <p:cNvSpPr/>
          <p:nvPr/>
        </p:nvSpPr>
        <p:spPr>
          <a:xfrm>
            <a:off x="3463771" y="4334523"/>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task3</a:t>
            </a:r>
            <a:endParaRPr lang="zh-CN" altLang="en-US" dirty="0">
              <a:solidFill>
                <a:schemeClr val="lt1"/>
              </a:solidFill>
            </a:endParaRPr>
          </a:p>
        </p:txBody>
      </p:sp>
      <p:cxnSp>
        <p:nvCxnSpPr>
          <p:cNvPr id="10" name="直接箭头连接符 9">
            <a:extLst>
              <a:ext uri="{FF2B5EF4-FFF2-40B4-BE49-F238E27FC236}">
                <a16:creationId xmlns:a16="http://schemas.microsoft.com/office/drawing/2014/main" id="{6F1BC141-808D-BD7E-D87F-30B09059D1EC}"/>
              </a:ext>
            </a:extLst>
          </p:cNvPr>
          <p:cNvCxnSpPr>
            <a:stCxn id="5" idx="0"/>
            <a:endCxn id="2" idx="2"/>
          </p:cNvCxnSpPr>
          <p:nvPr/>
        </p:nvCxnSpPr>
        <p:spPr>
          <a:xfrm flipH="1" flipV="1">
            <a:off x="2259367" y="3568823"/>
            <a:ext cx="13316" cy="76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920FCFDC-796F-AC8F-C2BD-CAF75BD117DD}"/>
              </a:ext>
            </a:extLst>
          </p:cNvPr>
          <p:cNvCxnSpPr>
            <a:stCxn id="6" idx="0"/>
            <a:endCxn id="2" idx="2"/>
          </p:cNvCxnSpPr>
          <p:nvPr/>
        </p:nvCxnSpPr>
        <p:spPr>
          <a:xfrm flipH="1" flipV="1">
            <a:off x="2259367" y="3568823"/>
            <a:ext cx="1821402" cy="765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C1B1C53-4573-0808-2CB3-E40C4F522334}"/>
              </a:ext>
            </a:extLst>
          </p:cNvPr>
          <p:cNvSpPr txBox="1"/>
          <p:nvPr/>
        </p:nvSpPr>
        <p:spPr>
          <a:xfrm>
            <a:off x="5496759" y="2885243"/>
            <a:ext cx="5228947" cy="189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task1(</a:t>
            </a:r>
            <a:r>
              <a:rPr lang="zh-CN" altLang="en-US" sz="1600" b="1" dirty="0">
                <a:latin typeface="MiSans Bold" panose="00000800000000000000" pitchFamily="2" charset="-122"/>
                <a:ea typeface="MiSans Bold" panose="00000800000000000000" pitchFamily="2" charset="-122"/>
              </a:rPr>
              <a:t>低</a:t>
            </a:r>
            <a:r>
              <a:rPr lang="en-US" altLang="zh-CN" sz="1600" b="1" dirty="0">
                <a:latin typeface="MiSans Bold" panose="00000800000000000000" pitchFamily="2" charset="-122"/>
                <a:ea typeface="MiSans Bold" panose="00000800000000000000" pitchFamily="2" charset="-122"/>
              </a:rPr>
              <a:t>)</a:t>
            </a:r>
            <a:r>
              <a:rPr lang="zh-CN" altLang="en-US" sz="1600" b="1" dirty="0">
                <a:latin typeface="MiSans Bold" panose="00000800000000000000" pitchFamily="2" charset="-122"/>
                <a:ea typeface="MiSans Bold" panose="00000800000000000000" pitchFamily="2" charset="-122"/>
              </a:rPr>
              <a:t>持有互斥锁，</a:t>
            </a:r>
            <a:r>
              <a:rPr lang="en-US" altLang="zh-CN" sz="1600" b="1" dirty="0">
                <a:latin typeface="MiSans Bold" panose="00000800000000000000" pitchFamily="2" charset="-122"/>
                <a:ea typeface="MiSans Bold" panose="00000800000000000000" pitchFamily="2" charset="-122"/>
              </a:rPr>
              <a:t>task2(</a:t>
            </a:r>
            <a:r>
              <a:rPr lang="zh-CN" altLang="en-US" sz="1600" b="1" dirty="0">
                <a:latin typeface="MiSans Bold" panose="00000800000000000000" pitchFamily="2" charset="-122"/>
                <a:ea typeface="MiSans Bold" panose="00000800000000000000" pitchFamily="2" charset="-122"/>
              </a:rPr>
              <a:t>中</a:t>
            </a:r>
            <a:r>
              <a:rPr lang="en-US" altLang="zh-CN" sz="1600" b="1" dirty="0">
                <a:latin typeface="MiSans Bold" panose="00000800000000000000" pitchFamily="2" charset="-122"/>
                <a:ea typeface="MiSans Bold" panose="00000800000000000000" pitchFamily="2" charset="-122"/>
              </a:rPr>
              <a:t>)task3(</a:t>
            </a:r>
            <a:r>
              <a:rPr lang="zh-CN" altLang="en-US" sz="1600" b="1" dirty="0">
                <a:latin typeface="MiSans Bold" panose="00000800000000000000" pitchFamily="2" charset="-122"/>
                <a:ea typeface="MiSans Bold" panose="00000800000000000000" pitchFamily="2" charset="-122"/>
              </a:rPr>
              <a:t>高</a:t>
            </a:r>
            <a:r>
              <a:rPr lang="en-US" altLang="zh-CN" sz="1600" b="1" dirty="0">
                <a:latin typeface="MiSans Bold" panose="00000800000000000000" pitchFamily="2" charset="-122"/>
                <a:ea typeface="MiSans Bold" panose="00000800000000000000" pitchFamily="2" charset="-122"/>
              </a:rPr>
              <a:t>)</a:t>
            </a:r>
            <a:r>
              <a:rPr lang="zh-CN" altLang="en-US" sz="1600" b="1" dirty="0">
                <a:latin typeface="MiSans Bold" panose="00000800000000000000" pitchFamily="2" charset="-122"/>
                <a:ea typeface="MiSans Bold" panose="00000800000000000000" pitchFamily="2" charset="-122"/>
              </a:rPr>
              <a:t>先后申请互斥锁。</a:t>
            </a:r>
            <a:endParaRPr lang="en-US" altLang="zh-CN" sz="1600"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task1</a:t>
            </a:r>
            <a:r>
              <a:rPr lang="zh-CN" altLang="en-US" sz="1600" b="1" dirty="0">
                <a:latin typeface="MiSans Bold" panose="00000800000000000000" pitchFamily="2" charset="-122"/>
                <a:ea typeface="MiSans Bold" panose="00000800000000000000" pitchFamily="2" charset="-122"/>
              </a:rPr>
              <a:t>的优先级被反转两次，先转为中，后转为高。</a:t>
            </a:r>
            <a:endParaRPr lang="en-US" altLang="zh-CN" sz="1600"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zh-CN" altLang="en-US" sz="1600" b="1" dirty="0">
                <a:latin typeface="MiSans Bold" panose="00000800000000000000" pitchFamily="2" charset="-122"/>
                <a:ea typeface="MiSans Bold" panose="00000800000000000000" pitchFamily="2" charset="-122"/>
              </a:rPr>
              <a:t>如果</a:t>
            </a:r>
            <a:r>
              <a:rPr lang="en-US" altLang="zh-CN" sz="1600" b="1" dirty="0">
                <a:latin typeface="MiSans Bold" panose="00000800000000000000" pitchFamily="2" charset="-122"/>
                <a:ea typeface="MiSans Bold" panose="00000800000000000000" pitchFamily="2" charset="-122"/>
              </a:rPr>
              <a:t>task2</a:t>
            </a:r>
            <a:r>
              <a:rPr lang="zh-CN" altLang="en-US" sz="1600" b="1" dirty="0">
                <a:latin typeface="MiSans Bold" panose="00000800000000000000" pitchFamily="2" charset="-122"/>
                <a:ea typeface="MiSans Bold" panose="00000800000000000000" pitchFamily="2" charset="-122"/>
              </a:rPr>
              <a:t>超时，此时的优先级低于</a:t>
            </a:r>
            <a:r>
              <a:rPr lang="en-US" altLang="zh-CN" sz="1600" b="1" dirty="0">
                <a:latin typeface="MiSans Bold" panose="00000800000000000000" pitchFamily="2" charset="-122"/>
                <a:ea typeface="MiSans Bold" panose="00000800000000000000" pitchFamily="2" charset="-122"/>
              </a:rPr>
              <a:t>task1</a:t>
            </a:r>
            <a:r>
              <a:rPr lang="zh-CN" altLang="en-US" sz="1600" b="1" dirty="0">
                <a:latin typeface="MiSans Bold" panose="00000800000000000000" pitchFamily="2" charset="-122"/>
                <a:ea typeface="MiSans Bold" panose="00000800000000000000" pitchFamily="2" charset="-122"/>
              </a:rPr>
              <a:t>，需要在</a:t>
            </a:r>
            <a:r>
              <a:rPr lang="en-US" altLang="zh-CN" sz="1600" b="1" dirty="0">
                <a:latin typeface="MiSans Bold" panose="00000800000000000000" pitchFamily="2" charset="-122"/>
                <a:ea typeface="MiSans Bold" panose="00000800000000000000" pitchFamily="2" charset="-122"/>
              </a:rPr>
              <a:t>task1</a:t>
            </a:r>
            <a:r>
              <a:rPr lang="zh-CN" altLang="en-US" sz="1600" b="1" dirty="0">
                <a:latin typeface="MiSans Bold" panose="00000800000000000000" pitchFamily="2" charset="-122"/>
                <a:ea typeface="MiSans Bold" panose="00000800000000000000" pitchFamily="2" charset="-122"/>
              </a:rPr>
              <a:t>的</a:t>
            </a:r>
            <a:r>
              <a:rPr lang="en-US" altLang="zh-CN" sz="1600" b="1" dirty="0" err="1">
                <a:latin typeface="MiSans Bold" panose="00000800000000000000" pitchFamily="2" charset="-122"/>
                <a:ea typeface="MiSans Bold" panose="00000800000000000000" pitchFamily="2" charset="-122"/>
              </a:rPr>
              <a:t>priBitMap</a:t>
            </a:r>
            <a:r>
              <a:rPr lang="zh-CN" altLang="en-US" sz="1600" b="1" dirty="0">
                <a:latin typeface="MiSans Bold" panose="00000800000000000000" pitchFamily="2" charset="-122"/>
                <a:ea typeface="MiSans Bold" panose="00000800000000000000" pitchFamily="2" charset="-122"/>
              </a:rPr>
              <a:t>中清除自己的优先级位。</a:t>
            </a:r>
          </a:p>
        </p:txBody>
      </p:sp>
      <p:pic>
        <p:nvPicPr>
          <p:cNvPr id="16" name="图片 15">
            <a:extLst>
              <a:ext uri="{FF2B5EF4-FFF2-40B4-BE49-F238E27FC236}">
                <a16:creationId xmlns:a16="http://schemas.microsoft.com/office/drawing/2014/main" id="{A1B8CED3-B2A6-BADD-D560-73AB9EEA50E5}"/>
              </a:ext>
            </a:extLst>
          </p:cNvPr>
          <p:cNvPicPr>
            <a:picLocks noChangeAspect="1"/>
          </p:cNvPicPr>
          <p:nvPr/>
        </p:nvPicPr>
        <p:blipFill rotWithShape="1">
          <a:blip r:embed="rId2"/>
          <a:srcRect t="3148"/>
          <a:stretch/>
        </p:blipFill>
        <p:spPr>
          <a:xfrm>
            <a:off x="1521987" y="1528285"/>
            <a:ext cx="8461195" cy="932157"/>
          </a:xfrm>
          <a:prstGeom prst="rect">
            <a:avLst/>
          </a:prstGeom>
        </p:spPr>
      </p:pic>
      <p:sp>
        <p:nvSpPr>
          <p:cNvPr id="17" name="文本框 16">
            <a:extLst>
              <a:ext uri="{FF2B5EF4-FFF2-40B4-BE49-F238E27FC236}">
                <a16:creationId xmlns:a16="http://schemas.microsoft.com/office/drawing/2014/main" id="{513B921F-D396-8C10-F79C-C041B9FDEDD7}"/>
              </a:ext>
            </a:extLst>
          </p:cNvPr>
          <p:cNvSpPr txBox="1"/>
          <p:nvPr/>
        </p:nvSpPr>
        <p:spPr>
          <a:xfrm>
            <a:off x="983942" y="572596"/>
            <a:ext cx="3784845" cy="586379"/>
          </a:xfrm>
          <a:prstGeom prst="rect">
            <a:avLst/>
          </a:prstGeom>
          <a:noFill/>
        </p:spPr>
        <p:txBody>
          <a:bodyPr wrap="square" rtlCol="0">
            <a:spAutoFit/>
          </a:bodyPr>
          <a:lstStyle/>
          <a:p>
            <a:pPr>
              <a:lnSpc>
                <a:spcPct val="150000"/>
              </a:lnSpc>
            </a:pPr>
            <a:r>
              <a:rPr lang="zh-CN" altLang="en-US" sz="2400" b="1" dirty="0">
                <a:latin typeface="MiSans Bold" panose="00000800000000000000" pitchFamily="2" charset="-122"/>
                <a:ea typeface="MiSans Bold" panose="00000800000000000000" pitchFamily="2" charset="-122"/>
              </a:rPr>
              <a:t>恢复优先级反转</a:t>
            </a:r>
          </a:p>
        </p:txBody>
      </p:sp>
    </p:spTree>
    <p:extLst>
      <p:ext uri="{BB962C8B-B14F-4D97-AF65-F5344CB8AC3E}">
        <p14:creationId xmlns:p14="http://schemas.microsoft.com/office/powerpoint/2010/main" val="2512046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8074" y="696254"/>
            <a:ext cx="10315852" cy="1811714"/>
          </a:xfrm>
          <a:prstGeom prst="rect">
            <a:avLst/>
          </a:prstGeom>
          <a:noFill/>
        </p:spPr>
        <p:txBody>
          <a:bodyPr wrap="square" rtlCol="0">
            <a:spAutoFit/>
          </a:bodyPr>
          <a:lstStyle/>
          <a:p>
            <a:pPr>
              <a:lnSpc>
                <a:spcPct val="150000"/>
              </a:lnSpc>
            </a:pPr>
            <a:r>
              <a:rPr lang="en-US" altLang="zh-CN" sz="2000" b="1" dirty="0" err="1">
                <a:latin typeface="MiSans Bold" panose="00000800000000000000" pitchFamily="2" charset="-122"/>
                <a:ea typeface="MiSans Bold" panose="00000800000000000000" pitchFamily="2" charset="-122"/>
              </a:rPr>
              <a:t>LiteOS</a:t>
            </a:r>
            <a:r>
              <a:rPr lang="zh-CN" altLang="en-US" sz="2000" b="1" dirty="0">
                <a:latin typeface="MiSans Bold" panose="00000800000000000000" pitchFamily="2" charset="-122"/>
                <a:ea typeface="MiSans Bold" panose="00000800000000000000" pitchFamily="2" charset="-122"/>
              </a:rPr>
              <a:t>互斥锁支持</a:t>
            </a:r>
            <a:r>
              <a:rPr lang="en-US" altLang="zh-CN" sz="2000" b="1" dirty="0">
                <a:latin typeface="MiSans Bold" panose="00000800000000000000" pitchFamily="2" charset="-122"/>
                <a:ea typeface="MiSans Bold" panose="00000800000000000000" pitchFamily="2" charset="-122"/>
              </a:rPr>
              <a:t>2</a:t>
            </a:r>
            <a:r>
              <a:rPr lang="zh-CN" altLang="en-US" sz="2000" b="1" dirty="0">
                <a:latin typeface="MiSans Bold" panose="00000800000000000000" pitchFamily="2" charset="-122"/>
                <a:ea typeface="MiSans Bold" panose="00000800000000000000" pitchFamily="2" charset="-122"/>
              </a:rPr>
              <a:t>种等待模式，可以通过宏来配置：</a:t>
            </a:r>
            <a:endParaRPr lang="zh-CN" altLang="en-US" dirty="0"/>
          </a:p>
          <a:p>
            <a:pPr>
              <a:lnSpc>
                <a:spcPct val="150000"/>
              </a:lnSpc>
            </a:pPr>
            <a:r>
              <a:rPr lang="en-US" altLang="zh-CN" sz="1400" b="1" dirty="0">
                <a:latin typeface="MiSans Light" panose="00000400000000000000" pitchFamily="2" charset="-122"/>
                <a:ea typeface="MiSans Light" panose="00000400000000000000" pitchFamily="2" charset="-122"/>
              </a:rPr>
              <a:t>LOSCFG_MUTEX_WAITMODE_PRIO</a:t>
            </a:r>
          </a:p>
          <a:p>
            <a:pPr>
              <a:lnSpc>
                <a:spcPct val="150000"/>
              </a:lnSpc>
            </a:pPr>
            <a:r>
              <a:rPr lang="zh-CN" altLang="en-US" sz="1400" b="1" dirty="0">
                <a:latin typeface="MiSans Light" panose="00000400000000000000" pitchFamily="2" charset="-122"/>
                <a:ea typeface="MiSans Light" panose="00000400000000000000" pitchFamily="2" charset="-122"/>
              </a:rPr>
              <a:t>互斥锁基于任务优先级的等待模式，阻塞在互斥锁的任务里，谁的优先级高，在互斥锁释放时，谁先获取到互斥锁。</a:t>
            </a:r>
          </a:p>
          <a:p>
            <a:pPr>
              <a:lnSpc>
                <a:spcPct val="150000"/>
              </a:lnSpc>
            </a:pPr>
            <a:r>
              <a:rPr lang="en-US" altLang="zh-CN" sz="1400" b="1" dirty="0">
                <a:latin typeface="MiSans Light" panose="00000400000000000000" pitchFamily="2" charset="-122"/>
                <a:ea typeface="MiSans Light" panose="00000400000000000000" pitchFamily="2" charset="-122"/>
              </a:rPr>
              <a:t>LOSCFG_MUTEX_WAITMODE_FIFO</a:t>
            </a:r>
          </a:p>
          <a:p>
            <a:pPr>
              <a:lnSpc>
                <a:spcPct val="150000"/>
              </a:lnSpc>
            </a:pPr>
            <a:r>
              <a:rPr lang="zh-CN" altLang="en-US" sz="1400" b="1" dirty="0">
                <a:latin typeface="MiSans Light" panose="00000400000000000000" pitchFamily="2" charset="-122"/>
                <a:ea typeface="MiSans Light" panose="00000400000000000000" pitchFamily="2" charset="-122"/>
              </a:rPr>
              <a:t>互斥锁基于</a:t>
            </a:r>
            <a:r>
              <a:rPr lang="en-US" altLang="zh-CN" sz="1400" b="1" dirty="0">
                <a:latin typeface="MiSans Light" panose="00000400000000000000" pitchFamily="2" charset="-122"/>
                <a:ea typeface="MiSans Light" panose="00000400000000000000" pitchFamily="2" charset="-122"/>
              </a:rPr>
              <a:t>FIFO</a:t>
            </a:r>
            <a:r>
              <a:rPr lang="zh-CN" altLang="en-US" sz="1400" b="1" dirty="0">
                <a:latin typeface="MiSans Light" panose="00000400000000000000" pitchFamily="2" charset="-122"/>
                <a:ea typeface="MiSans Light" panose="00000400000000000000" pitchFamily="2" charset="-122"/>
              </a:rPr>
              <a:t>的等待模式，阻塞在互斥锁的任务里，谁先进入阻塞队列，在互斥锁释放时，谁先获取到互斥锁。</a:t>
            </a:r>
          </a:p>
        </p:txBody>
      </p:sp>
      <p:sp>
        <p:nvSpPr>
          <p:cNvPr id="10" name="文本框 9"/>
          <p:cNvSpPr txBox="1"/>
          <p:nvPr/>
        </p:nvSpPr>
        <p:spPr>
          <a:xfrm>
            <a:off x="938074" y="2679115"/>
            <a:ext cx="8250314" cy="749885"/>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开启宏</a:t>
            </a:r>
            <a:r>
              <a:rPr lang="en-US" altLang="zh-CN" sz="1600" b="1" dirty="0">
                <a:latin typeface="MiSans Bold" panose="00000800000000000000" pitchFamily="2" charset="-122"/>
                <a:ea typeface="MiSans Bold" panose="00000800000000000000" pitchFamily="2" charset="-122"/>
              </a:rPr>
              <a:t>LOSCFG_MUTEX_WAITMODE_FIFO</a:t>
            </a:r>
            <a:endParaRPr lang="en-US" altLang="zh-CN" sz="1400" b="1" dirty="0">
              <a:latin typeface="MiSans Light" panose="00000400000000000000" pitchFamily="2" charset="-122"/>
              <a:ea typeface="MiSans Light" panose="00000400000000000000" pitchFamily="2" charset="-122"/>
            </a:endParaRPr>
          </a:p>
          <a:p>
            <a:pPr>
              <a:lnSpc>
                <a:spcPct val="150000"/>
              </a:lnSpc>
            </a:pPr>
            <a:r>
              <a:rPr lang="zh-CN" altLang="en-US" sz="1400" b="1" dirty="0">
                <a:latin typeface="MiSans Light" panose="00000400000000000000" pitchFamily="2" charset="-122"/>
                <a:ea typeface="MiSans Light" panose="00000400000000000000" pitchFamily="2" charset="-122"/>
              </a:rPr>
              <a:t>直接获取互斥锁的阻塞链表，在后续的</a:t>
            </a:r>
            <a:r>
              <a:rPr lang="en-US" altLang="zh-CN" sz="1400" b="1" dirty="0" err="1">
                <a:latin typeface="MiSans Light" panose="00000400000000000000" pitchFamily="2" charset="-122"/>
                <a:ea typeface="MiSans Light" panose="00000400000000000000" pitchFamily="2" charset="-122"/>
              </a:rPr>
              <a:t>OsTaskWait</a:t>
            </a:r>
            <a:r>
              <a:rPr lang="zh-CN" altLang="en-US" sz="1400" b="1" dirty="0">
                <a:latin typeface="MiSans Light" panose="00000400000000000000" pitchFamily="2" charset="-122"/>
                <a:ea typeface="MiSans Light" panose="00000400000000000000" pitchFamily="2" charset="-122"/>
              </a:rPr>
              <a:t>函数里，会把任务挂在在获取的阻塞链表的尾部。</a:t>
            </a:r>
          </a:p>
        </p:txBody>
      </p:sp>
      <p:pic>
        <p:nvPicPr>
          <p:cNvPr id="3" name="图片 2"/>
          <p:cNvPicPr>
            <a:picLocks noChangeAspect="1"/>
          </p:cNvPicPr>
          <p:nvPr/>
        </p:nvPicPr>
        <p:blipFill rotWithShape="1">
          <a:blip r:embed="rId2"/>
          <a:srcRect l="-359"/>
          <a:stretch/>
        </p:blipFill>
        <p:spPr>
          <a:xfrm>
            <a:off x="938075" y="3573514"/>
            <a:ext cx="8365724" cy="1050662"/>
          </a:xfrm>
          <a:prstGeom prst="rect">
            <a:avLst/>
          </a:prstGeom>
        </p:spPr>
      </p:pic>
      <p:pic>
        <p:nvPicPr>
          <p:cNvPr id="5" name="图片 4">
            <a:extLst>
              <a:ext uri="{FF2B5EF4-FFF2-40B4-BE49-F238E27FC236}">
                <a16:creationId xmlns:a16="http://schemas.microsoft.com/office/drawing/2014/main" id="{93CEC664-7088-3B24-BF02-B6829781C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548" y="4023988"/>
            <a:ext cx="5812377" cy="25672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443293" y="1050358"/>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68477" y="116546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0" name="Rectangle 18"/>
          <p:cNvSpPr/>
          <p:nvPr/>
        </p:nvSpPr>
        <p:spPr>
          <a:xfrm>
            <a:off x="6632291" y="1050358"/>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1267" y="1149013"/>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互斥</a:t>
            </a:r>
            <a:r>
              <a:rPr lang="en-US" altLang="zh-CN" sz="3733" b="1" dirty="0">
                <a:solidFill>
                  <a:srgbClr val="FFFFFF"/>
                </a:solidFill>
                <a:latin typeface="微软雅黑"/>
                <a:ea typeface="微软雅黑"/>
              </a:rPr>
              <a:t>&amp;</a:t>
            </a:r>
            <a:r>
              <a:rPr lang="zh-CN" altLang="en-US" sz="3733" b="1" dirty="0">
                <a:solidFill>
                  <a:srgbClr val="FFFFFF"/>
                </a:solidFill>
                <a:latin typeface="微软雅黑"/>
                <a:ea typeface="微软雅黑"/>
              </a:rPr>
              <a:t>信号量</a:t>
            </a:r>
          </a:p>
        </p:txBody>
      </p:sp>
      <p:sp>
        <p:nvSpPr>
          <p:cNvPr id="32" name="Rectangle 24"/>
          <p:cNvSpPr/>
          <p:nvPr/>
        </p:nvSpPr>
        <p:spPr>
          <a:xfrm>
            <a:off x="5447892" y="218834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68476" y="230345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5" name="Rectangle 26"/>
          <p:cNvSpPr/>
          <p:nvPr/>
        </p:nvSpPr>
        <p:spPr>
          <a:xfrm>
            <a:off x="6632291" y="218834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dirty="0">
              <a:solidFill>
                <a:srgbClr val="000000"/>
              </a:solidFill>
            </a:endParaRPr>
          </a:p>
        </p:txBody>
      </p:sp>
      <p:sp>
        <p:nvSpPr>
          <p:cNvPr id="37" name="TextBox 27"/>
          <p:cNvSpPr txBox="1"/>
          <p:nvPr/>
        </p:nvSpPr>
        <p:spPr>
          <a:xfrm>
            <a:off x="6702355" y="2325943"/>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消息队列</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461464" y="4457786"/>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4" name="Rectangle 26"/>
          <p:cNvSpPr/>
          <p:nvPr/>
        </p:nvSpPr>
        <p:spPr>
          <a:xfrm>
            <a:off x="6658999" y="4457786"/>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695742" y="4573811"/>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死锁</a:t>
            </a:r>
          </a:p>
        </p:txBody>
      </p:sp>
      <p:sp>
        <p:nvSpPr>
          <p:cNvPr id="2" name="Rectangle 24">
            <a:extLst>
              <a:ext uri="{FF2B5EF4-FFF2-40B4-BE49-F238E27FC236}">
                <a16:creationId xmlns:a16="http://schemas.microsoft.com/office/drawing/2014/main" id="{C9D30CB8-0DDA-22E7-357A-F649820EA6CC}"/>
              </a:ext>
            </a:extLst>
          </p:cNvPr>
          <p:cNvSpPr/>
          <p:nvPr/>
        </p:nvSpPr>
        <p:spPr>
          <a:xfrm>
            <a:off x="5468476" y="3323067"/>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433062" y="4562184"/>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3" name="TextBox 25">
            <a:extLst>
              <a:ext uri="{FF2B5EF4-FFF2-40B4-BE49-F238E27FC236}">
                <a16:creationId xmlns:a16="http://schemas.microsoft.com/office/drawing/2014/main" id="{EE8A3E20-AAE4-12BE-5BF3-F8FC4F481796}"/>
              </a:ext>
            </a:extLst>
          </p:cNvPr>
          <p:cNvSpPr txBox="1"/>
          <p:nvPr/>
        </p:nvSpPr>
        <p:spPr>
          <a:xfrm>
            <a:off x="5468476" y="3424194"/>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4" name="Rectangle 26">
            <a:extLst>
              <a:ext uri="{FF2B5EF4-FFF2-40B4-BE49-F238E27FC236}">
                <a16:creationId xmlns:a16="http://schemas.microsoft.com/office/drawing/2014/main" id="{CA2FED89-D788-E3E0-4FC0-01B245FC48B2}"/>
              </a:ext>
            </a:extLst>
          </p:cNvPr>
          <p:cNvSpPr/>
          <p:nvPr/>
        </p:nvSpPr>
        <p:spPr>
          <a:xfrm>
            <a:off x="6632291" y="3335420"/>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dirty="0">
              <a:solidFill>
                <a:srgbClr val="000000"/>
              </a:solidFill>
            </a:endParaRPr>
          </a:p>
        </p:txBody>
      </p:sp>
      <p:sp>
        <p:nvSpPr>
          <p:cNvPr id="5" name="TextBox 27">
            <a:extLst>
              <a:ext uri="{FF2B5EF4-FFF2-40B4-BE49-F238E27FC236}">
                <a16:creationId xmlns:a16="http://schemas.microsoft.com/office/drawing/2014/main" id="{97B4D763-8D97-EC50-6D87-0D3E0FDCAC24}"/>
              </a:ext>
            </a:extLst>
          </p:cNvPr>
          <p:cNvSpPr txBox="1"/>
          <p:nvPr/>
        </p:nvSpPr>
        <p:spPr>
          <a:xfrm>
            <a:off x="6739436" y="3404218"/>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事件</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D5985CC-2754-1816-D9FB-964D7974A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451" y="943170"/>
            <a:ext cx="8232811" cy="4344864"/>
          </a:xfrm>
          <a:prstGeom prst="rect">
            <a:avLst/>
          </a:prstGeom>
        </p:spPr>
      </p:pic>
      <p:sp>
        <p:nvSpPr>
          <p:cNvPr id="6" name="文本框 5"/>
          <p:cNvSpPr txBox="1"/>
          <p:nvPr/>
        </p:nvSpPr>
        <p:spPr>
          <a:xfrm>
            <a:off x="710214" y="347235"/>
            <a:ext cx="10448992" cy="421654"/>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开启宏</a:t>
            </a:r>
            <a:r>
              <a:rPr lang="en-US" altLang="zh-CN" sz="1600" b="1" dirty="0">
                <a:latin typeface="MiSans Bold" panose="00000800000000000000" pitchFamily="2" charset="-122"/>
                <a:ea typeface="MiSans Bold" panose="00000800000000000000" pitchFamily="2" charset="-122"/>
              </a:rPr>
              <a:t>LOSCFG_MUTEX_WAITMODE_PRIO</a:t>
            </a:r>
            <a:endParaRPr lang="zh-CN" altLang="en-US" sz="1600" b="1" dirty="0">
              <a:latin typeface="MiSans Bold" panose="00000800000000000000" pitchFamily="2" charset="-122"/>
              <a:ea typeface="MiSans Bold" panose="00000800000000000000" pitchFamily="2" charset="-122"/>
            </a:endParaRPr>
          </a:p>
        </p:txBody>
      </p:sp>
      <p:grpSp>
        <p:nvGrpSpPr>
          <p:cNvPr id="17" name="组合 16">
            <a:extLst>
              <a:ext uri="{FF2B5EF4-FFF2-40B4-BE49-F238E27FC236}">
                <a16:creationId xmlns:a16="http://schemas.microsoft.com/office/drawing/2014/main" id="{A9FB0F5D-2B76-1BAD-7F45-9C9B59B3802E}"/>
              </a:ext>
            </a:extLst>
          </p:cNvPr>
          <p:cNvGrpSpPr/>
          <p:nvPr/>
        </p:nvGrpSpPr>
        <p:grpSpPr>
          <a:xfrm>
            <a:off x="5961344" y="4481627"/>
            <a:ext cx="6071586" cy="2000081"/>
            <a:chOff x="5961344" y="4481627"/>
            <a:chExt cx="6071586" cy="2000081"/>
          </a:xfrm>
        </p:grpSpPr>
        <p:sp>
          <p:nvSpPr>
            <p:cNvPr id="2" name="矩形 1">
              <a:extLst>
                <a:ext uri="{FF2B5EF4-FFF2-40B4-BE49-F238E27FC236}">
                  <a16:creationId xmlns:a16="http://schemas.microsoft.com/office/drawing/2014/main" id="{B2FDCAD0-ABE6-20DF-2C5C-0BCF14C3A5AA}"/>
                </a:ext>
              </a:extLst>
            </p:cNvPr>
            <p:cNvSpPr/>
            <p:nvPr/>
          </p:nvSpPr>
          <p:spPr>
            <a:xfrm>
              <a:off x="7488303"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task1</a:t>
              </a:r>
              <a:endParaRPr lang="zh-CN" altLang="en-US" dirty="0">
                <a:solidFill>
                  <a:schemeClr val="lt1"/>
                </a:solidFill>
              </a:endParaRPr>
            </a:p>
          </p:txBody>
        </p:sp>
        <p:sp>
          <p:nvSpPr>
            <p:cNvPr id="4" name="矩形 3">
              <a:extLst>
                <a:ext uri="{FF2B5EF4-FFF2-40B4-BE49-F238E27FC236}">
                  <a16:creationId xmlns:a16="http://schemas.microsoft.com/office/drawing/2014/main" id="{1D89B2A3-BAB3-865C-BD60-D5FF78B04A33}"/>
                </a:ext>
              </a:extLst>
            </p:cNvPr>
            <p:cNvSpPr/>
            <p:nvPr/>
          </p:nvSpPr>
          <p:spPr>
            <a:xfrm>
              <a:off x="9246451" y="6091881"/>
              <a:ext cx="1028330"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lt1"/>
                  </a:solidFill>
                </a:rPr>
                <a:t>runTask</a:t>
              </a:r>
              <a:endParaRPr lang="zh-CN" altLang="en-US" dirty="0">
                <a:solidFill>
                  <a:schemeClr val="lt1"/>
                </a:solidFill>
              </a:endParaRPr>
            </a:p>
          </p:txBody>
        </p:sp>
        <p:sp>
          <p:nvSpPr>
            <p:cNvPr id="5" name="矩形 4">
              <a:extLst>
                <a:ext uri="{FF2B5EF4-FFF2-40B4-BE49-F238E27FC236}">
                  <a16:creationId xmlns:a16="http://schemas.microsoft.com/office/drawing/2014/main" id="{E0AA0B99-5F20-CC66-66F6-B72439179783}"/>
                </a:ext>
              </a:extLst>
            </p:cNvPr>
            <p:cNvSpPr/>
            <p:nvPr/>
          </p:nvSpPr>
          <p:spPr>
            <a:xfrm>
              <a:off x="9138810" y="5191660"/>
              <a:ext cx="124361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r>
                <a:rPr lang="en-US" altLang="zh-CN" dirty="0">
                  <a:solidFill>
                    <a:schemeClr val="lt1"/>
                  </a:solidFill>
                </a:rPr>
                <a:t>ask...</a:t>
              </a:r>
              <a:endParaRPr lang="zh-CN" altLang="en-US" dirty="0">
                <a:solidFill>
                  <a:schemeClr val="lt1"/>
                </a:solidFill>
              </a:endParaRPr>
            </a:p>
          </p:txBody>
        </p:sp>
        <p:sp>
          <p:nvSpPr>
            <p:cNvPr id="7" name="矩形 6">
              <a:extLst>
                <a:ext uri="{FF2B5EF4-FFF2-40B4-BE49-F238E27FC236}">
                  <a16:creationId xmlns:a16="http://schemas.microsoft.com/office/drawing/2014/main" id="{8F16C734-3DAB-7CEA-4CBB-FA9986E64C5C}"/>
                </a:ext>
              </a:extLst>
            </p:cNvPr>
            <p:cNvSpPr/>
            <p:nvPr/>
          </p:nvSpPr>
          <p:spPr>
            <a:xfrm>
              <a:off x="11091897"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task2</a:t>
              </a:r>
              <a:endParaRPr lang="zh-CN" altLang="en-US" dirty="0">
                <a:solidFill>
                  <a:schemeClr val="lt1"/>
                </a:solidFill>
              </a:endParaRPr>
            </a:p>
          </p:txBody>
        </p:sp>
        <p:cxnSp>
          <p:nvCxnSpPr>
            <p:cNvPr id="9" name="直接箭头连接符 8">
              <a:extLst>
                <a:ext uri="{FF2B5EF4-FFF2-40B4-BE49-F238E27FC236}">
                  <a16:creationId xmlns:a16="http://schemas.microsoft.com/office/drawing/2014/main" id="{9191AD21-6652-D334-2D6C-7BEE4E7FBF2A}"/>
                </a:ext>
              </a:extLst>
            </p:cNvPr>
            <p:cNvCxnSpPr>
              <a:stCxn id="2" idx="3"/>
              <a:endCxn id="5" idx="1"/>
            </p:cNvCxnSpPr>
            <p:nvPr/>
          </p:nvCxnSpPr>
          <p:spPr>
            <a:xfrm>
              <a:off x="8429336" y="5385491"/>
              <a:ext cx="709474" cy="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874199A-9739-283E-FE38-B9E8F59FB907}"/>
                </a:ext>
              </a:extLst>
            </p:cNvPr>
            <p:cNvCxnSpPr>
              <a:cxnSpLocks/>
              <a:stCxn id="5" idx="3"/>
              <a:endCxn id="7" idx="1"/>
            </p:cNvCxnSpPr>
            <p:nvPr/>
          </p:nvCxnSpPr>
          <p:spPr>
            <a:xfrm flipV="1">
              <a:off x="10382423" y="5385491"/>
              <a:ext cx="709474" cy="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D9EEFE2-B25E-402C-8959-09DEE38F7AC1}"/>
                </a:ext>
              </a:extLst>
            </p:cNvPr>
            <p:cNvSpPr txBox="1"/>
            <p:nvPr/>
          </p:nvSpPr>
          <p:spPr>
            <a:xfrm>
              <a:off x="7616647" y="4481627"/>
              <a:ext cx="4323425" cy="646331"/>
            </a:xfrm>
            <a:prstGeom prst="rect">
              <a:avLst/>
            </a:prstGeom>
            <a:noFill/>
          </p:spPr>
          <p:txBody>
            <a:bodyPr wrap="square" rtlCol="0">
              <a:spAutoFit/>
            </a:bodyPr>
            <a:lstStyle/>
            <a:p>
              <a:pPr algn="ctr"/>
              <a:r>
                <a:rPr lang="zh-CN" altLang="en-US" dirty="0"/>
                <a:t>优先级 </a:t>
              </a:r>
              <a:endParaRPr lang="en-US" altLang="zh-CN" dirty="0"/>
            </a:p>
            <a:p>
              <a:pPr algn="ctr"/>
              <a:r>
                <a:rPr lang="zh-CN" altLang="en-US" dirty="0">
                  <a:sym typeface="Wingdings" panose="05000000000000000000" pitchFamily="2" charset="2"/>
                </a:rPr>
                <a:t>高</a:t>
              </a:r>
              <a:r>
                <a:rPr lang="en-US" altLang="zh-CN" dirty="0">
                  <a:sym typeface="Wingdings" panose="05000000000000000000" pitchFamily="2" charset="2"/>
                </a:rPr>
                <a:t>---------------------------&gt;</a:t>
              </a:r>
              <a:r>
                <a:rPr lang="zh-CN" altLang="en-US" dirty="0">
                  <a:sym typeface="Wingdings" panose="05000000000000000000" pitchFamily="2" charset="2"/>
                </a:rPr>
                <a:t>低</a:t>
              </a:r>
              <a:endParaRPr lang="zh-CN" altLang="en-US" dirty="0"/>
            </a:p>
          </p:txBody>
        </p:sp>
        <p:sp>
          <p:nvSpPr>
            <p:cNvPr id="14" name="矩形 13">
              <a:extLst>
                <a:ext uri="{FF2B5EF4-FFF2-40B4-BE49-F238E27FC236}">
                  <a16:creationId xmlns:a16="http://schemas.microsoft.com/office/drawing/2014/main" id="{418A8A32-2294-B902-0D9D-6A156EDFD8CF}"/>
                </a:ext>
              </a:extLst>
            </p:cNvPr>
            <p:cNvSpPr/>
            <p:nvPr/>
          </p:nvSpPr>
          <p:spPr>
            <a:xfrm>
              <a:off x="5961344"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头节点</a:t>
              </a:r>
            </a:p>
          </p:txBody>
        </p:sp>
        <p:cxnSp>
          <p:nvCxnSpPr>
            <p:cNvPr id="16" name="直接箭头连接符 15">
              <a:extLst>
                <a:ext uri="{FF2B5EF4-FFF2-40B4-BE49-F238E27FC236}">
                  <a16:creationId xmlns:a16="http://schemas.microsoft.com/office/drawing/2014/main" id="{23134A49-17FE-9E38-F406-26E226DA040C}"/>
                </a:ext>
              </a:extLst>
            </p:cNvPr>
            <p:cNvCxnSpPr>
              <a:stCxn id="14" idx="3"/>
              <a:endCxn id="2" idx="1"/>
            </p:cNvCxnSpPr>
            <p:nvPr/>
          </p:nvCxnSpPr>
          <p:spPr>
            <a:xfrm>
              <a:off x="6902377" y="5385491"/>
              <a:ext cx="585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B2608B8-14CB-67C1-2F4D-1D036461A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85" y="1037345"/>
            <a:ext cx="8685454" cy="3595778"/>
          </a:xfrm>
          <a:prstGeom prst="rect">
            <a:avLst/>
          </a:prstGeom>
        </p:spPr>
      </p:pic>
      <p:sp>
        <p:nvSpPr>
          <p:cNvPr id="6" name="文本框 5"/>
          <p:cNvSpPr txBox="1"/>
          <p:nvPr/>
        </p:nvSpPr>
        <p:spPr>
          <a:xfrm>
            <a:off x="7801399" y="2984728"/>
            <a:ext cx="3915027" cy="3058209"/>
          </a:xfrm>
          <a:prstGeom prst="rect">
            <a:avLst/>
          </a:prstGeom>
          <a:noFill/>
        </p:spPr>
        <p:txBody>
          <a:bodyPr wrap="square" rtlCol="0">
            <a:spAutoFit/>
          </a:bodyPr>
          <a:lstStyle/>
          <a:p>
            <a:pPr>
              <a:lnSpc>
                <a:spcPct val="150000"/>
              </a:lnSpc>
            </a:pPr>
            <a:r>
              <a:rPr lang="en-US" altLang="zh-CN" sz="1600" b="1" dirty="0" err="1">
                <a:latin typeface="MiSans Bold" panose="00000800000000000000" pitchFamily="2" charset="-122"/>
                <a:ea typeface="MiSans Bold" panose="00000800000000000000" pitchFamily="2" charset="-122"/>
              </a:rPr>
              <a:t>OsMuxPendFindPosSub</a:t>
            </a:r>
            <a:endParaRPr lang="en-US" altLang="zh-CN" sz="1600" b="1" dirty="0">
              <a:latin typeface="MiSans Bold" panose="00000800000000000000" pitchFamily="2" charset="-122"/>
              <a:ea typeface="MiSans Bold" panose="00000800000000000000" pitchFamily="2" charset="-122"/>
            </a:endParaRPr>
          </a:p>
          <a:p>
            <a:pPr>
              <a:lnSpc>
                <a:spcPct val="150000"/>
              </a:lnSpc>
            </a:pPr>
            <a:r>
              <a:rPr lang="zh-CN" altLang="en-US" sz="1600" b="1" dirty="0">
                <a:latin typeface="MiSans Bold" panose="00000800000000000000" pitchFamily="2" charset="-122"/>
                <a:ea typeface="MiSans Bold" panose="00000800000000000000" pitchFamily="2" charset="-122"/>
              </a:rPr>
              <a:t>（在链表中寻找插入位置）</a:t>
            </a: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遍历互斥锁阻塞链表。</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如果链表上任务优先级大于当前任务的优先级，则继续遍历。</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如果链表上任务优先级小于当前任务的优先级，不需要继续遍历了，返回链表的当前节点。</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如果优先级相等，返回链表的下一个节点。</a:t>
            </a:r>
          </a:p>
        </p:txBody>
      </p:sp>
      <p:grpSp>
        <p:nvGrpSpPr>
          <p:cNvPr id="13" name="组合 12">
            <a:extLst>
              <a:ext uri="{FF2B5EF4-FFF2-40B4-BE49-F238E27FC236}">
                <a16:creationId xmlns:a16="http://schemas.microsoft.com/office/drawing/2014/main" id="{C5446960-71BF-8982-D5AC-AC3A433CF46C}"/>
              </a:ext>
            </a:extLst>
          </p:cNvPr>
          <p:cNvGrpSpPr/>
          <p:nvPr/>
        </p:nvGrpSpPr>
        <p:grpSpPr>
          <a:xfrm>
            <a:off x="652498" y="4434567"/>
            <a:ext cx="6071586" cy="2000081"/>
            <a:chOff x="5961344" y="4481627"/>
            <a:chExt cx="6071586" cy="2000081"/>
          </a:xfrm>
        </p:grpSpPr>
        <p:sp>
          <p:nvSpPr>
            <p:cNvPr id="14" name="矩形 13">
              <a:extLst>
                <a:ext uri="{FF2B5EF4-FFF2-40B4-BE49-F238E27FC236}">
                  <a16:creationId xmlns:a16="http://schemas.microsoft.com/office/drawing/2014/main" id="{951AA906-FAA4-7419-8EA0-AB66FC0EDDF9}"/>
                </a:ext>
              </a:extLst>
            </p:cNvPr>
            <p:cNvSpPr/>
            <p:nvPr/>
          </p:nvSpPr>
          <p:spPr>
            <a:xfrm>
              <a:off x="7488303"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task1</a:t>
              </a:r>
              <a:endParaRPr lang="zh-CN" altLang="en-US" dirty="0">
                <a:solidFill>
                  <a:schemeClr val="lt1"/>
                </a:solidFill>
              </a:endParaRPr>
            </a:p>
          </p:txBody>
        </p:sp>
        <p:sp>
          <p:nvSpPr>
            <p:cNvPr id="15" name="矩形 14">
              <a:extLst>
                <a:ext uri="{FF2B5EF4-FFF2-40B4-BE49-F238E27FC236}">
                  <a16:creationId xmlns:a16="http://schemas.microsoft.com/office/drawing/2014/main" id="{701313D9-FC36-BB12-FFB1-038DDF999AB5}"/>
                </a:ext>
              </a:extLst>
            </p:cNvPr>
            <p:cNvSpPr/>
            <p:nvPr/>
          </p:nvSpPr>
          <p:spPr>
            <a:xfrm>
              <a:off x="9246451" y="6091881"/>
              <a:ext cx="1028330"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lt1"/>
                  </a:solidFill>
                </a:rPr>
                <a:t>runTask</a:t>
              </a:r>
              <a:endParaRPr lang="zh-CN" altLang="en-US" dirty="0">
                <a:solidFill>
                  <a:schemeClr val="lt1"/>
                </a:solidFill>
              </a:endParaRPr>
            </a:p>
          </p:txBody>
        </p:sp>
        <p:sp>
          <p:nvSpPr>
            <p:cNvPr id="16" name="矩形 15">
              <a:extLst>
                <a:ext uri="{FF2B5EF4-FFF2-40B4-BE49-F238E27FC236}">
                  <a16:creationId xmlns:a16="http://schemas.microsoft.com/office/drawing/2014/main" id="{6366AB13-BB0E-0BED-8188-8BAD74851815}"/>
                </a:ext>
              </a:extLst>
            </p:cNvPr>
            <p:cNvSpPr/>
            <p:nvPr/>
          </p:nvSpPr>
          <p:spPr>
            <a:xfrm>
              <a:off x="9138810" y="5191660"/>
              <a:ext cx="124361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r>
                <a:rPr lang="en-US" altLang="zh-CN" dirty="0">
                  <a:solidFill>
                    <a:schemeClr val="lt1"/>
                  </a:solidFill>
                </a:rPr>
                <a:t>ask...</a:t>
              </a:r>
              <a:endParaRPr lang="zh-CN" altLang="en-US" dirty="0">
                <a:solidFill>
                  <a:schemeClr val="lt1"/>
                </a:solidFill>
              </a:endParaRPr>
            </a:p>
          </p:txBody>
        </p:sp>
        <p:sp>
          <p:nvSpPr>
            <p:cNvPr id="17" name="矩形 16">
              <a:extLst>
                <a:ext uri="{FF2B5EF4-FFF2-40B4-BE49-F238E27FC236}">
                  <a16:creationId xmlns:a16="http://schemas.microsoft.com/office/drawing/2014/main" id="{EC02699B-30E1-A1A4-5198-856166FB01C3}"/>
                </a:ext>
              </a:extLst>
            </p:cNvPr>
            <p:cNvSpPr/>
            <p:nvPr/>
          </p:nvSpPr>
          <p:spPr>
            <a:xfrm>
              <a:off x="11091897"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task2</a:t>
              </a:r>
              <a:endParaRPr lang="zh-CN" altLang="en-US" dirty="0">
                <a:solidFill>
                  <a:schemeClr val="lt1"/>
                </a:solidFill>
              </a:endParaRPr>
            </a:p>
          </p:txBody>
        </p:sp>
        <p:cxnSp>
          <p:nvCxnSpPr>
            <p:cNvPr id="18" name="直接箭头连接符 17">
              <a:extLst>
                <a:ext uri="{FF2B5EF4-FFF2-40B4-BE49-F238E27FC236}">
                  <a16:creationId xmlns:a16="http://schemas.microsoft.com/office/drawing/2014/main" id="{D5A53178-D21E-082B-262B-11B640560A3A}"/>
                </a:ext>
              </a:extLst>
            </p:cNvPr>
            <p:cNvCxnSpPr>
              <a:stCxn id="14" idx="3"/>
              <a:endCxn id="16" idx="1"/>
            </p:cNvCxnSpPr>
            <p:nvPr/>
          </p:nvCxnSpPr>
          <p:spPr>
            <a:xfrm>
              <a:off x="8429336" y="5385491"/>
              <a:ext cx="709474" cy="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0ABE024B-8E8C-1E05-8051-3EB1055783D1}"/>
                </a:ext>
              </a:extLst>
            </p:cNvPr>
            <p:cNvCxnSpPr>
              <a:cxnSpLocks/>
              <a:stCxn id="16" idx="3"/>
              <a:endCxn id="17" idx="1"/>
            </p:cNvCxnSpPr>
            <p:nvPr/>
          </p:nvCxnSpPr>
          <p:spPr>
            <a:xfrm flipV="1">
              <a:off x="10382423" y="5385491"/>
              <a:ext cx="709474" cy="1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E18C1A83-4620-306A-6858-0441CA51BEDE}"/>
                </a:ext>
              </a:extLst>
            </p:cNvPr>
            <p:cNvSpPr txBox="1"/>
            <p:nvPr/>
          </p:nvSpPr>
          <p:spPr>
            <a:xfrm>
              <a:off x="7616647" y="4481627"/>
              <a:ext cx="4323425" cy="646331"/>
            </a:xfrm>
            <a:prstGeom prst="rect">
              <a:avLst/>
            </a:prstGeom>
            <a:noFill/>
          </p:spPr>
          <p:txBody>
            <a:bodyPr wrap="square" rtlCol="0">
              <a:spAutoFit/>
            </a:bodyPr>
            <a:lstStyle/>
            <a:p>
              <a:pPr algn="ctr"/>
              <a:r>
                <a:rPr lang="zh-CN" altLang="en-US" dirty="0"/>
                <a:t>优先级 </a:t>
              </a:r>
              <a:endParaRPr lang="en-US" altLang="zh-CN" dirty="0"/>
            </a:p>
            <a:p>
              <a:pPr algn="ctr"/>
              <a:r>
                <a:rPr lang="zh-CN" altLang="en-US" dirty="0">
                  <a:sym typeface="Wingdings" panose="05000000000000000000" pitchFamily="2" charset="2"/>
                </a:rPr>
                <a:t>高</a:t>
              </a:r>
              <a:r>
                <a:rPr lang="en-US" altLang="zh-CN" dirty="0">
                  <a:sym typeface="Wingdings" panose="05000000000000000000" pitchFamily="2" charset="2"/>
                </a:rPr>
                <a:t>---------------------------&gt;</a:t>
              </a:r>
              <a:r>
                <a:rPr lang="zh-CN" altLang="en-US" dirty="0">
                  <a:sym typeface="Wingdings" panose="05000000000000000000" pitchFamily="2" charset="2"/>
                </a:rPr>
                <a:t>低</a:t>
              </a:r>
              <a:endParaRPr lang="zh-CN" altLang="en-US" dirty="0"/>
            </a:p>
          </p:txBody>
        </p:sp>
        <p:sp>
          <p:nvSpPr>
            <p:cNvPr id="24" name="矩形 23">
              <a:extLst>
                <a:ext uri="{FF2B5EF4-FFF2-40B4-BE49-F238E27FC236}">
                  <a16:creationId xmlns:a16="http://schemas.microsoft.com/office/drawing/2014/main" id="{FA3DE71E-39F2-A88E-7780-4ED83DE8FA3A}"/>
                </a:ext>
              </a:extLst>
            </p:cNvPr>
            <p:cNvSpPr/>
            <p:nvPr/>
          </p:nvSpPr>
          <p:spPr>
            <a:xfrm>
              <a:off x="5961344" y="5190577"/>
              <a:ext cx="941033" cy="389827"/>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lt1"/>
                  </a:solidFill>
                </a:rPr>
                <a:t>头节点</a:t>
              </a:r>
            </a:p>
          </p:txBody>
        </p:sp>
        <p:cxnSp>
          <p:nvCxnSpPr>
            <p:cNvPr id="25" name="直接箭头连接符 24">
              <a:extLst>
                <a:ext uri="{FF2B5EF4-FFF2-40B4-BE49-F238E27FC236}">
                  <a16:creationId xmlns:a16="http://schemas.microsoft.com/office/drawing/2014/main" id="{B5794B13-4E1E-2A5A-C137-710E4A61FCB7}"/>
                </a:ext>
              </a:extLst>
            </p:cNvPr>
            <p:cNvCxnSpPr>
              <a:stCxn id="24" idx="3"/>
              <a:endCxn id="14" idx="1"/>
            </p:cNvCxnSpPr>
            <p:nvPr/>
          </p:nvCxnSpPr>
          <p:spPr>
            <a:xfrm>
              <a:off x="6902377" y="5385491"/>
              <a:ext cx="585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155401" y="440638"/>
            <a:ext cx="3915027" cy="504049"/>
          </a:xfrm>
          <a:prstGeom prst="rect">
            <a:avLst/>
          </a:prstGeom>
          <a:noFill/>
        </p:spPr>
        <p:txBody>
          <a:bodyPr wrap="square" rtlCol="0">
            <a:spAutoFit/>
          </a:bodyPr>
          <a:lstStyle/>
          <a:p>
            <a:pPr algn="ctr">
              <a:lnSpc>
                <a:spcPct val="150000"/>
              </a:lnSpc>
            </a:pPr>
            <a:r>
              <a:rPr lang="zh-CN" altLang="en-US" sz="2000" b="1" dirty="0">
                <a:latin typeface="MiSans Bold" panose="00000800000000000000" pitchFamily="2" charset="-122"/>
                <a:ea typeface="MiSans Bold" panose="00000800000000000000" pitchFamily="2" charset="-122"/>
              </a:rPr>
              <a:t>互斥锁释放</a:t>
            </a:r>
          </a:p>
        </p:txBody>
      </p:sp>
      <p:pic>
        <p:nvPicPr>
          <p:cNvPr id="4" name="图片 3">
            <a:extLst>
              <a:ext uri="{FF2B5EF4-FFF2-40B4-BE49-F238E27FC236}">
                <a16:creationId xmlns:a16="http://schemas.microsoft.com/office/drawing/2014/main" id="{CE9DE576-6D1A-4A36-3477-4D15D6574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11" y="372862"/>
            <a:ext cx="5517289" cy="6312023"/>
          </a:xfrm>
          <a:prstGeom prst="rect">
            <a:avLst/>
          </a:prstGeom>
        </p:spPr>
      </p:pic>
      <p:pic>
        <p:nvPicPr>
          <p:cNvPr id="7" name="图片 6">
            <a:extLst>
              <a:ext uri="{FF2B5EF4-FFF2-40B4-BE49-F238E27FC236}">
                <a16:creationId xmlns:a16="http://schemas.microsoft.com/office/drawing/2014/main" id="{A23608A9-9763-0A62-A482-099BE7FF9987}"/>
              </a:ext>
            </a:extLst>
          </p:cNvPr>
          <p:cNvPicPr>
            <a:picLocks noChangeAspect="1"/>
          </p:cNvPicPr>
          <p:nvPr/>
        </p:nvPicPr>
        <p:blipFill>
          <a:blip r:embed="rId3"/>
          <a:stretch>
            <a:fillRect/>
          </a:stretch>
        </p:blipFill>
        <p:spPr>
          <a:xfrm>
            <a:off x="6533990" y="1078986"/>
            <a:ext cx="4367762" cy="533837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520472-C63A-5AE6-284D-4AAB90926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39" y="393502"/>
            <a:ext cx="6541552" cy="6070993"/>
          </a:xfrm>
          <a:prstGeom prst="rect">
            <a:avLst/>
          </a:prstGeom>
        </p:spPr>
      </p:pic>
      <p:sp>
        <p:nvSpPr>
          <p:cNvPr id="6" name="文本框 5"/>
          <p:cNvSpPr txBox="1"/>
          <p:nvPr/>
        </p:nvSpPr>
        <p:spPr>
          <a:xfrm>
            <a:off x="7132591" y="276994"/>
            <a:ext cx="3849088" cy="2632708"/>
          </a:xfrm>
          <a:prstGeom prst="rect">
            <a:avLst/>
          </a:prstGeom>
          <a:noFill/>
        </p:spPr>
        <p:txBody>
          <a:bodyPr wrap="square" rtlCol="0">
            <a:spAutoFit/>
          </a:bodyPr>
          <a:lstStyle/>
          <a:p>
            <a:pPr algn="ctr">
              <a:lnSpc>
                <a:spcPct val="150000"/>
              </a:lnSpc>
            </a:pPr>
            <a:r>
              <a:rPr lang="en-US" altLang="zh-CN" sz="2000" b="1" dirty="0" err="1">
                <a:latin typeface="MiSans Bold" panose="00000800000000000000" pitchFamily="2" charset="-122"/>
                <a:ea typeface="MiSans Bold" panose="00000800000000000000" pitchFamily="2" charset="-122"/>
              </a:rPr>
              <a:t>OsMuxPostOp</a:t>
            </a:r>
            <a:endParaRPr lang="en-US" altLang="zh-CN" sz="2000" b="1" dirty="0">
              <a:latin typeface="MiSans Bold" panose="00000800000000000000" pitchFamily="2" charset="-122"/>
              <a:ea typeface="MiSans Bold" panose="00000800000000000000" pitchFamily="2" charset="-122"/>
            </a:endParaRPr>
          </a:p>
          <a:p>
            <a:pPr algn="ctr">
              <a:lnSpc>
                <a:spcPct val="150000"/>
              </a:lnSpc>
            </a:pPr>
            <a:r>
              <a:rPr lang="zh-CN" altLang="en-US" sz="2000" b="1" dirty="0">
                <a:latin typeface="MiSans Bold" panose="00000800000000000000" pitchFamily="2" charset="-122"/>
                <a:ea typeface="MiSans Bold" panose="00000800000000000000" pitchFamily="2" charset="-122"/>
              </a:rPr>
              <a:t>（任务交接调度的过程）</a:t>
            </a:r>
            <a:endParaRPr lang="en-US" altLang="zh-CN" sz="2000" b="1" dirty="0">
              <a:latin typeface="MiSans Bold" panose="00000800000000000000" pitchFamily="2" charset="-122"/>
              <a:ea typeface="MiSans Bold" panose="00000800000000000000" pitchFamily="2" charset="-122"/>
            </a:endParaRPr>
          </a:p>
          <a:p>
            <a:pPr marL="342900" indent="-342900">
              <a:lnSpc>
                <a:spcPct val="150000"/>
              </a:lnSpc>
              <a:buFont typeface="Arial" panose="020B0604020202020204" pitchFamily="34" charset="0"/>
              <a:buChar char="•"/>
            </a:pPr>
            <a:r>
              <a:rPr lang="zh-CN" altLang="en-US" b="1" dirty="0">
                <a:latin typeface="MiSans Light" panose="00000400000000000000" pitchFamily="2" charset="-122"/>
                <a:ea typeface="MiSans Light" panose="00000400000000000000" pitchFamily="2" charset="-122"/>
              </a:rPr>
              <a:t>没有等待任务，不调度</a:t>
            </a:r>
            <a:endParaRPr lang="en-US" altLang="zh-CN" b="1" dirty="0">
              <a:latin typeface="MiSans Light" panose="00000400000000000000" pitchFamily="2" charset="-122"/>
              <a:ea typeface="MiSans Light" panose="00000400000000000000" pitchFamily="2" charset="-122"/>
            </a:endParaRPr>
          </a:p>
          <a:p>
            <a:pPr marL="342900" indent="-342900">
              <a:lnSpc>
                <a:spcPct val="150000"/>
              </a:lnSpc>
              <a:buFont typeface="Arial" panose="020B0604020202020204" pitchFamily="34" charset="0"/>
              <a:buChar char="•"/>
            </a:pPr>
            <a:r>
              <a:rPr lang="zh-CN" altLang="en-US" b="1" dirty="0">
                <a:latin typeface="MiSans Light" panose="00000400000000000000" pitchFamily="2" charset="-122"/>
                <a:ea typeface="MiSans Light" panose="00000400000000000000" pitchFamily="2" charset="-122"/>
              </a:rPr>
              <a:t>取第一个等待任务</a:t>
            </a:r>
            <a:endParaRPr lang="en-US" altLang="zh-CN" b="1" dirty="0">
              <a:latin typeface="MiSans Light" panose="00000400000000000000" pitchFamily="2" charset="-122"/>
              <a:ea typeface="MiSans Light" panose="00000400000000000000" pitchFamily="2" charset="-122"/>
            </a:endParaRPr>
          </a:p>
          <a:p>
            <a:pPr marL="342900" indent="-342900">
              <a:lnSpc>
                <a:spcPct val="150000"/>
              </a:lnSpc>
              <a:buFont typeface="Arial" panose="020B0604020202020204" pitchFamily="34" charset="0"/>
              <a:buChar char="•"/>
            </a:pPr>
            <a:r>
              <a:rPr lang="zh-CN" altLang="en-US" b="1" dirty="0">
                <a:latin typeface="MiSans Light" panose="00000400000000000000" pitchFamily="2" charset="-122"/>
                <a:ea typeface="MiSans Light" panose="00000400000000000000" pitchFamily="2" charset="-122"/>
              </a:rPr>
              <a:t>调整任务优先级</a:t>
            </a:r>
            <a:endParaRPr lang="en-US" altLang="zh-CN" b="1" dirty="0">
              <a:latin typeface="MiSans Light" panose="00000400000000000000" pitchFamily="2" charset="-122"/>
              <a:ea typeface="MiSans Light" panose="00000400000000000000" pitchFamily="2" charset="-122"/>
            </a:endParaRPr>
          </a:p>
          <a:p>
            <a:pPr marL="342900" indent="-342900">
              <a:lnSpc>
                <a:spcPct val="150000"/>
              </a:lnSpc>
              <a:buFont typeface="Arial" panose="020B0604020202020204" pitchFamily="34" charset="0"/>
              <a:buChar char="•"/>
            </a:pPr>
            <a:r>
              <a:rPr lang="zh-CN" altLang="en-US" b="1" dirty="0">
                <a:latin typeface="MiSans Light" panose="00000400000000000000" pitchFamily="2" charset="-122"/>
                <a:ea typeface="MiSans Light" panose="00000400000000000000" pitchFamily="2" charset="-122"/>
              </a:rPr>
              <a:t>设置互斥锁和任务的属性</a:t>
            </a:r>
          </a:p>
        </p:txBody>
      </p:sp>
      <p:pic>
        <p:nvPicPr>
          <p:cNvPr id="8" name="图片 7">
            <a:extLst>
              <a:ext uri="{FF2B5EF4-FFF2-40B4-BE49-F238E27FC236}">
                <a16:creationId xmlns:a16="http://schemas.microsoft.com/office/drawing/2014/main" id="{955CE026-3800-894D-56CA-1E263027F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13" y="3642062"/>
            <a:ext cx="6541552" cy="21151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4DD89D3-3F09-9C05-8B4F-62FF99D9A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80" y="1410272"/>
            <a:ext cx="7386222" cy="2888935"/>
          </a:xfrm>
          <a:prstGeom prst="rect">
            <a:avLst/>
          </a:prstGeom>
        </p:spPr>
      </p:pic>
      <p:sp>
        <p:nvSpPr>
          <p:cNvPr id="6" name="文本框 5"/>
          <p:cNvSpPr txBox="1"/>
          <p:nvPr/>
        </p:nvSpPr>
        <p:spPr>
          <a:xfrm>
            <a:off x="603681" y="637915"/>
            <a:ext cx="8416032" cy="586379"/>
          </a:xfrm>
          <a:prstGeom prst="rect">
            <a:avLst/>
          </a:prstGeom>
          <a:noFill/>
        </p:spPr>
        <p:txBody>
          <a:bodyPr wrap="square" rtlCol="0">
            <a:spAutoFit/>
          </a:bodyPr>
          <a:lstStyle/>
          <a:p>
            <a:pPr>
              <a:lnSpc>
                <a:spcPct val="150000"/>
              </a:lnSpc>
            </a:pPr>
            <a:r>
              <a:rPr lang="en-US" altLang="zh-CN" sz="2400" b="1" dirty="0" err="1">
                <a:latin typeface="MiSans Bold" panose="00000800000000000000" pitchFamily="2" charset="-122"/>
                <a:ea typeface="MiSans Bold" panose="00000800000000000000" pitchFamily="2" charset="-122"/>
              </a:rPr>
              <a:t>OsMuxPostOpSub</a:t>
            </a:r>
            <a:r>
              <a:rPr lang="zh-CN" altLang="en-US" sz="2400" b="1" dirty="0">
                <a:latin typeface="MiSans Bold" panose="00000800000000000000" pitchFamily="2" charset="-122"/>
                <a:ea typeface="MiSans Bold" panose="00000800000000000000" pitchFamily="2" charset="-122"/>
              </a:rPr>
              <a:t>（恢复任务优先级的后续操作）</a:t>
            </a:r>
          </a:p>
        </p:txBody>
      </p:sp>
      <p:sp>
        <p:nvSpPr>
          <p:cNvPr id="2" name="矩形 1">
            <a:extLst>
              <a:ext uri="{FF2B5EF4-FFF2-40B4-BE49-F238E27FC236}">
                <a16:creationId xmlns:a16="http://schemas.microsoft.com/office/drawing/2014/main" id="{398A9494-2E92-B46A-B96F-E69B1DFB2780}"/>
              </a:ext>
            </a:extLst>
          </p:cNvPr>
          <p:cNvSpPr/>
          <p:nvPr/>
        </p:nvSpPr>
        <p:spPr>
          <a:xfrm>
            <a:off x="1291701" y="4299207"/>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task1</a:t>
            </a:r>
            <a:endParaRPr lang="zh-CN" altLang="en-US" dirty="0">
              <a:solidFill>
                <a:schemeClr val="lt1"/>
              </a:solidFill>
            </a:endParaRPr>
          </a:p>
        </p:txBody>
      </p:sp>
      <p:sp>
        <p:nvSpPr>
          <p:cNvPr id="3" name="矩形: 圆角 2">
            <a:extLst>
              <a:ext uri="{FF2B5EF4-FFF2-40B4-BE49-F238E27FC236}">
                <a16:creationId xmlns:a16="http://schemas.microsoft.com/office/drawing/2014/main" id="{9148794E-FE49-E86F-11B9-C11BF0C20866}"/>
              </a:ext>
            </a:extLst>
          </p:cNvPr>
          <p:cNvSpPr/>
          <p:nvPr/>
        </p:nvSpPr>
        <p:spPr>
          <a:xfrm>
            <a:off x="1291701" y="4743090"/>
            <a:ext cx="630314" cy="239697"/>
          </a:xfrm>
          <a:prstGeom prst="roundRect">
            <a:avLst/>
          </a:prstGeom>
          <a:solidFill>
            <a:srgbClr val="978BC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mux</a:t>
            </a:r>
            <a:endParaRPr lang="zh-CN" altLang="en-US" dirty="0">
              <a:solidFill>
                <a:schemeClr val="lt1"/>
              </a:solidFill>
            </a:endParaRPr>
          </a:p>
        </p:txBody>
      </p:sp>
      <p:sp>
        <p:nvSpPr>
          <p:cNvPr id="4" name="矩形 3">
            <a:extLst>
              <a:ext uri="{FF2B5EF4-FFF2-40B4-BE49-F238E27FC236}">
                <a16:creationId xmlns:a16="http://schemas.microsoft.com/office/drawing/2014/main" id="{24E04335-43DB-795F-0073-99537843AA56}"/>
              </a:ext>
            </a:extLst>
          </p:cNvPr>
          <p:cNvSpPr/>
          <p:nvPr/>
        </p:nvSpPr>
        <p:spPr>
          <a:xfrm>
            <a:off x="1291701" y="5592675"/>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task2</a:t>
            </a:r>
            <a:endParaRPr lang="zh-CN" altLang="en-US" dirty="0">
              <a:solidFill>
                <a:schemeClr val="lt1"/>
              </a:solidFill>
            </a:endParaRPr>
          </a:p>
        </p:txBody>
      </p:sp>
      <p:sp>
        <p:nvSpPr>
          <p:cNvPr id="8" name="矩形 7">
            <a:extLst>
              <a:ext uri="{FF2B5EF4-FFF2-40B4-BE49-F238E27FC236}">
                <a16:creationId xmlns:a16="http://schemas.microsoft.com/office/drawing/2014/main" id="{CE8FA0F0-E81E-541F-8473-10953B6A1EDC}"/>
              </a:ext>
            </a:extLst>
          </p:cNvPr>
          <p:cNvSpPr/>
          <p:nvPr/>
        </p:nvSpPr>
        <p:spPr>
          <a:xfrm>
            <a:off x="3099787" y="5592675"/>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lt1"/>
                </a:solidFill>
              </a:rPr>
              <a:t>task3</a:t>
            </a:r>
            <a:endParaRPr lang="zh-CN" altLang="en-US" dirty="0">
              <a:solidFill>
                <a:schemeClr val="lt1"/>
              </a:solidFill>
            </a:endParaRPr>
          </a:p>
        </p:txBody>
      </p:sp>
      <p:cxnSp>
        <p:nvCxnSpPr>
          <p:cNvPr id="9" name="直接箭头连接符 8">
            <a:extLst>
              <a:ext uri="{FF2B5EF4-FFF2-40B4-BE49-F238E27FC236}">
                <a16:creationId xmlns:a16="http://schemas.microsoft.com/office/drawing/2014/main" id="{3D96E6CF-2449-6B01-F8F9-2652F3ED1F1D}"/>
              </a:ext>
            </a:extLst>
          </p:cNvPr>
          <p:cNvCxnSpPr>
            <a:stCxn id="4" idx="0"/>
            <a:endCxn id="2" idx="2"/>
          </p:cNvCxnSpPr>
          <p:nvPr/>
        </p:nvCxnSpPr>
        <p:spPr>
          <a:xfrm flipV="1">
            <a:off x="1908699" y="4982787"/>
            <a:ext cx="0" cy="60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16E1BBD-8D92-2ED6-53AF-74D5CC2EF528}"/>
              </a:ext>
            </a:extLst>
          </p:cNvPr>
          <p:cNvCxnSpPr>
            <a:stCxn id="8" idx="0"/>
            <a:endCxn id="2" idx="2"/>
          </p:cNvCxnSpPr>
          <p:nvPr/>
        </p:nvCxnSpPr>
        <p:spPr>
          <a:xfrm flipH="1" flipV="1">
            <a:off x="1908699" y="4982787"/>
            <a:ext cx="1808086" cy="60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24CDD3D-747A-AAD6-B1E1-E85955D5B35B}"/>
              </a:ext>
            </a:extLst>
          </p:cNvPr>
          <p:cNvSpPr/>
          <p:nvPr/>
        </p:nvSpPr>
        <p:spPr>
          <a:xfrm>
            <a:off x="4752513" y="5592675"/>
            <a:ext cx="1233996" cy="683580"/>
          </a:xfrm>
          <a:prstGeom prst="rect">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a:t>
            </a:r>
            <a:r>
              <a:rPr lang="en-US" altLang="zh-CN" dirty="0">
                <a:solidFill>
                  <a:schemeClr val="lt1"/>
                </a:solidFill>
              </a:rPr>
              <a:t>ask…</a:t>
            </a:r>
            <a:endParaRPr lang="zh-CN" altLang="en-US" dirty="0">
              <a:solidFill>
                <a:schemeClr val="lt1"/>
              </a:solidFill>
            </a:endParaRPr>
          </a:p>
        </p:txBody>
      </p:sp>
      <p:cxnSp>
        <p:nvCxnSpPr>
          <p:cNvPr id="16" name="直接箭头连接符 15">
            <a:extLst>
              <a:ext uri="{FF2B5EF4-FFF2-40B4-BE49-F238E27FC236}">
                <a16:creationId xmlns:a16="http://schemas.microsoft.com/office/drawing/2014/main" id="{31305D61-F616-2C02-CA85-B98FD8C9BFFA}"/>
              </a:ext>
            </a:extLst>
          </p:cNvPr>
          <p:cNvCxnSpPr>
            <a:cxnSpLocks/>
            <a:stCxn id="15" idx="0"/>
            <a:endCxn id="2" idx="2"/>
          </p:cNvCxnSpPr>
          <p:nvPr/>
        </p:nvCxnSpPr>
        <p:spPr>
          <a:xfrm flipH="1" flipV="1">
            <a:off x="1908699" y="4982787"/>
            <a:ext cx="3460812" cy="60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D5F4915-E435-883D-5CC5-A0C9501A2211}"/>
              </a:ext>
            </a:extLst>
          </p:cNvPr>
          <p:cNvSpPr txBox="1"/>
          <p:nvPr/>
        </p:nvSpPr>
        <p:spPr>
          <a:xfrm>
            <a:off x="6755907" y="4485185"/>
            <a:ext cx="4527612" cy="1498872"/>
          </a:xfrm>
          <a:prstGeom prst="rect">
            <a:avLst/>
          </a:prstGeom>
          <a:noFill/>
        </p:spPr>
        <p:txBody>
          <a:bodyPr wrap="square" rtlCol="0">
            <a:spAutoFit/>
          </a:bodyPr>
          <a:lstStyle/>
          <a:p>
            <a:pPr>
              <a:lnSpc>
                <a:spcPct val="200000"/>
              </a:lnSpc>
            </a:pPr>
            <a:r>
              <a:rPr lang="en-US" altLang="zh-CN" sz="1600" b="1" dirty="0">
                <a:latin typeface="MiSans Bold" panose="00000800000000000000" pitchFamily="2" charset="-122"/>
                <a:ea typeface="MiSans Bold" panose="00000800000000000000" pitchFamily="2" charset="-122"/>
              </a:rPr>
              <a:t>task1</a:t>
            </a:r>
            <a:r>
              <a:rPr lang="zh-CN" altLang="en-US" sz="1600" b="1" dirty="0">
                <a:latin typeface="MiSans Bold" panose="00000800000000000000" pitchFamily="2" charset="-122"/>
                <a:ea typeface="MiSans Bold" panose="00000800000000000000" pitchFamily="2" charset="-122"/>
              </a:rPr>
              <a:t>需要恢复优先级，并且恢复</a:t>
            </a:r>
            <a:r>
              <a:rPr lang="en-US" altLang="zh-CN" sz="1600" b="1" dirty="0" err="1">
                <a:latin typeface="MiSans Bold" panose="00000800000000000000" pitchFamily="2" charset="-122"/>
                <a:ea typeface="MiSans Bold" panose="00000800000000000000" pitchFamily="2" charset="-122"/>
              </a:rPr>
              <a:t>priBitMap</a:t>
            </a:r>
            <a:r>
              <a:rPr lang="zh-CN" altLang="en-US" sz="1600" b="1" dirty="0">
                <a:latin typeface="MiSans Bold" panose="00000800000000000000" pitchFamily="2" charset="-122"/>
                <a:ea typeface="MiSans Bold" panose="00000800000000000000" pitchFamily="2" charset="-122"/>
              </a:rPr>
              <a:t>，遍历所有的阻塞队列，看看有哪些任务进行了优先级反转，将反转时保存的优先级记录全部清空</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1166"/>
          <a:stretch/>
        </p:blipFill>
        <p:spPr>
          <a:xfrm>
            <a:off x="417250" y="2547152"/>
            <a:ext cx="8831540" cy="2534004"/>
          </a:xfrm>
          <a:prstGeom prst="rect">
            <a:avLst/>
          </a:prstGeom>
        </p:spPr>
      </p:pic>
      <p:sp>
        <p:nvSpPr>
          <p:cNvPr id="9" name="文本框 8"/>
          <p:cNvSpPr txBox="1"/>
          <p:nvPr/>
        </p:nvSpPr>
        <p:spPr>
          <a:xfrm>
            <a:off x="7104833" y="880044"/>
            <a:ext cx="3577701" cy="646331"/>
          </a:xfrm>
          <a:prstGeom prst="rect">
            <a:avLst/>
          </a:prstGeom>
          <a:noFill/>
        </p:spPr>
        <p:txBody>
          <a:bodyPr wrap="square" rtlCol="0">
            <a:spAutoFit/>
          </a:bodyPr>
          <a:lstStyle/>
          <a:p>
            <a:pPr algn="ctr"/>
            <a:r>
              <a:rPr lang="zh-CN" altLang="en-US" sz="2000" b="1" dirty="0">
                <a:latin typeface="MiSans Bold" panose="00000800000000000000" pitchFamily="2" charset="-122"/>
                <a:ea typeface="MiSans Bold" panose="00000800000000000000" pitchFamily="2" charset="-122"/>
              </a:rPr>
              <a:t>信号量结构体与宏定义</a:t>
            </a:r>
            <a:endParaRPr lang="en-US" altLang="zh-CN" sz="2000" b="1" dirty="0">
              <a:latin typeface="MiSans Bold" panose="00000800000000000000" pitchFamily="2" charset="-122"/>
              <a:ea typeface="MiSans Bold" panose="00000800000000000000" pitchFamily="2" charset="-122"/>
            </a:endParaRPr>
          </a:p>
          <a:p>
            <a:endParaRPr lang="zh-CN" altLang="en-US" sz="1600" b="1" dirty="0">
              <a:latin typeface="MiSans Bold" panose="00000800000000000000" pitchFamily="2" charset="-122"/>
              <a:ea typeface="MiSans Bold" panose="00000800000000000000" pitchFamily="2" charset="-122"/>
            </a:endParaRPr>
          </a:p>
        </p:txBody>
      </p:sp>
      <p:sp>
        <p:nvSpPr>
          <p:cNvPr id="2" name="文本框 1">
            <a:extLst>
              <a:ext uri="{FF2B5EF4-FFF2-40B4-BE49-F238E27FC236}">
                <a16:creationId xmlns:a16="http://schemas.microsoft.com/office/drawing/2014/main" id="{703FC920-F414-EA3E-3DDD-058310286AC2}"/>
              </a:ext>
            </a:extLst>
          </p:cNvPr>
          <p:cNvSpPr txBox="1"/>
          <p:nvPr/>
        </p:nvSpPr>
        <p:spPr>
          <a:xfrm>
            <a:off x="568171" y="5326601"/>
            <a:ext cx="9197266" cy="881139"/>
          </a:xfrm>
          <a:prstGeom prst="rect">
            <a:avLst/>
          </a:prstGeom>
          <a:noFill/>
        </p:spPr>
        <p:txBody>
          <a:bodyPr wrap="square" rtlCol="0">
            <a:spAutoFit/>
          </a:bodyPr>
          <a:lstStyle/>
          <a:p>
            <a:pPr>
              <a:lnSpc>
                <a:spcPct val="150000"/>
              </a:lnSpc>
            </a:pPr>
            <a:r>
              <a:rPr lang="zh-CN" altLang="en-US" dirty="0"/>
              <a:t>信号量分为</a:t>
            </a:r>
            <a:r>
              <a:rPr lang="zh-CN" altLang="en-US" b="1" dirty="0"/>
              <a:t>计数信号量</a:t>
            </a:r>
            <a:r>
              <a:rPr lang="zh-CN" altLang="en-US" dirty="0"/>
              <a:t>和</a:t>
            </a:r>
            <a:r>
              <a:rPr lang="zh-CN" altLang="en-US" b="1" dirty="0"/>
              <a:t>二值信号量</a:t>
            </a:r>
            <a:r>
              <a:rPr lang="zh-CN" altLang="en-US" dirty="0"/>
              <a:t>，对应的</a:t>
            </a:r>
            <a:r>
              <a:rPr lang="en-US" altLang="zh-CN" dirty="0"/>
              <a:t>count</a:t>
            </a:r>
            <a:r>
              <a:rPr lang="zh-CN" altLang="en-US" dirty="0"/>
              <a:t>上限不同，分别是</a:t>
            </a:r>
            <a:r>
              <a:rPr lang="en-US" altLang="zh-CN" dirty="0"/>
              <a:t>LOS_SEM_COUNT_MAX=0xFFFE</a:t>
            </a:r>
            <a:r>
              <a:rPr lang="zh-CN" altLang="en-US" dirty="0"/>
              <a:t>和</a:t>
            </a:r>
            <a:r>
              <a:rPr lang="en-US" altLang="zh-CN" dirty="0"/>
              <a:t>OS_SEM_BINARY_COUNT_MAX=1</a:t>
            </a:r>
            <a:endParaRPr lang="zh-CN" altLang="en-US" dirty="0"/>
          </a:p>
        </p:txBody>
      </p:sp>
      <p:pic>
        <p:nvPicPr>
          <p:cNvPr id="3" name="图片 2">
            <a:extLst>
              <a:ext uri="{FF2B5EF4-FFF2-40B4-BE49-F238E27FC236}">
                <a16:creationId xmlns:a16="http://schemas.microsoft.com/office/drawing/2014/main" id="{1AB6F366-0417-1B7B-BEFC-4E71020D9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50" y="831558"/>
            <a:ext cx="6007060" cy="147014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243A0CA-ECE6-666E-2172-6A2248E98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93" y="870518"/>
            <a:ext cx="7649042" cy="4965026"/>
          </a:xfrm>
          <a:prstGeom prst="rect">
            <a:avLst/>
          </a:prstGeom>
        </p:spPr>
      </p:pic>
      <p:sp>
        <p:nvSpPr>
          <p:cNvPr id="5" name="文本框 4"/>
          <p:cNvSpPr txBox="1"/>
          <p:nvPr/>
        </p:nvSpPr>
        <p:spPr>
          <a:xfrm>
            <a:off x="7208670" y="1362261"/>
            <a:ext cx="4421079" cy="3981539"/>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信号量初始化</a:t>
            </a: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为信号量申请内存，如果申请失败，则返回错误。</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初始化双向循环链表</a:t>
            </a:r>
            <a:r>
              <a:rPr lang="en-US" altLang="zh-CN" sz="1400" b="1" dirty="0" err="1">
                <a:latin typeface="MiSans Light" panose="00000400000000000000" pitchFamily="2" charset="-122"/>
                <a:ea typeface="MiSans Light" panose="00000400000000000000" pitchFamily="2" charset="-122"/>
              </a:rPr>
              <a:t>g_unusedSemList</a:t>
            </a:r>
            <a:r>
              <a:rPr lang="zh-CN" altLang="en-US" sz="1400" b="1" dirty="0">
                <a:latin typeface="MiSans Light" panose="00000400000000000000" pitchFamily="2" charset="-122"/>
                <a:ea typeface="MiSans Light" panose="00000400000000000000" pitchFamily="2" charset="-122"/>
              </a:rPr>
              <a:t>，维护未使用的信号量。</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循环每一个信号量进行初始化，为每一个信号量节点指定索引</a:t>
            </a:r>
            <a:r>
              <a:rPr lang="en-US" altLang="zh-CN" sz="1400" b="1" dirty="0" err="1">
                <a:latin typeface="MiSans Light" panose="00000400000000000000" pitchFamily="2" charset="-122"/>
                <a:ea typeface="MiSans Light" panose="00000400000000000000" pitchFamily="2" charset="-122"/>
              </a:rPr>
              <a:t>semId</a:t>
            </a:r>
            <a:r>
              <a:rPr lang="zh-CN" altLang="en-US" sz="1400" b="1" dirty="0">
                <a:latin typeface="MiSans Light" panose="00000400000000000000" pitchFamily="2" charset="-122"/>
                <a:ea typeface="MiSans Light" panose="00000400000000000000" pitchFamily="2" charset="-122"/>
              </a:rPr>
              <a:t>。</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调用函数</a:t>
            </a:r>
            <a:r>
              <a:rPr lang="en-US" altLang="zh-CN" sz="1400" b="1" dirty="0" err="1">
                <a:latin typeface="MiSans Light" panose="00000400000000000000" pitchFamily="2" charset="-122"/>
                <a:ea typeface="MiSans Light" panose="00000400000000000000" pitchFamily="2" charset="-122"/>
              </a:rPr>
              <a:t>OsSemNodeRecycle</a:t>
            </a:r>
            <a:r>
              <a:rPr lang="zh-CN" altLang="en-US" sz="1400" b="1" dirty="0">
                <a:latin typeface="MiSans Light" panose="00000400000000000000" pitchFamily="2" charset="-122"/>
                <a:ea typeface="MiSans Light" panose="00000400000000000000" pitchFamily="2" charset="-122"/>
              </a:rPr>
              <a:t>，把</a:t>
            </a:r>
            <a:r>
              <a:rPr lang="en-US" altLang="zh-CN" sz="1400" b="1" dirty="0" err="1">
                <a:latin typeface="MiSans Light" panose="00000400000000000000" pitchFamily="2" charset="-122"/>
                <a:ea typeface="MiSans Light" panose="00000400000000000000" pitchFamily="2" charset="-122"/>
              </a:rPr>
              <a:t>semStat</a:t>
            </a:r>
            <a:r>
              <a:rPr lang="zh-CN" altLang="en-US" sz="1400" b="1" dirty="0">
                <a:latin typeface="MiSans Light" panose="00000400000000000000" pitchFamily="2" charset="-122"/>
                <a:ea typeface="MiSans Light" panose="00000400000000000000" pitchFamily="2" charset="-122"/>
              </a:rPr>
              <a:t>设置为未使用</a:t>
            </a:r>
            <a:r>
              <a:rPr lang="en-US" altLang="zh-CN" sz="1400" b="1" dirty="0">
                <a:latin typeface="MiSans Light" panose="00000400000000000000" pitchFamily="2" charset="-122"/>
                <a:ea typeface="MiSans Light" panose="00000400000000000000" pitchFamily="2" charset="-122"/>
              </a:rPr>
              <a:t>OS_SEM_UNUSED</a:t>
            </a:r>
            <a:r>
              <a:rPr lang="zh-CN" altLang="en-US" sz="1400" b="1" dirty="0">
                <a:latin typeface="MiSans Light" panose="00000400000000000000" pitchFamily="2" charset="-122"/>
                <a:ea typeface="MiSans Light" panose="00000400000000000000" pitchFamily="2" charset="-122"/>
              </a:rPr>
              <a:t>，并把信号量节点插入未使用信号量双向链表</a:t>
            </a:r>
            <a:r>
              <a:rPr lang="en-US" altLang="zh-CN" sz="1400" b="1" dirty="0" err="1">
                <a:latin typeface="MiSans Light" panose="00000400000000000000" pitchFamily="2" charset="-122"/>
                <a:ea typeface="MiSans Light" panose="00000400000000000000" pitchFamily="2" charset="-122"/>
              </a:rPr>
              <a:t>g_unusedSemList</a:t>
            </a:r>
            <a:r>
              <a:rPr lang="zh-CN" altLang="en-US" sz="1400" b="1" dirty="0">
                <a:latin typeface="MiSans Light" panose="00000400000000000000" pitchFamily="2" charset="-122"/>
                <a:ea typeface="MiSans Light" panose="00000400000000000000" pitchFamily="2" charset="-122"/>
              </a:rPr>
              <a:t>。</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如果开启了信号量调测开关，则调用函数</a:t>
            </a:r>
            <a:r>
              <a:rPr lang="en-US" altLang="zh-CN" sz="1400" b="1" dirty="0" err="1">
                <a:latin typeface="MiSans Light" panose="00000400000000000000" pitchFamily="2" charset="-122"/>
                <a:ea typeface="MiSans Light" panose="00000400000000000000" pitchFamily="2" charset="-122"/>
              </a:rPr>
              <a:t>OsSemDbgInitHook</a:t>
            </a:r>
            <a:r>
              <a:rPr lang="zh-CN" altLang="en-US" sz="1400" b="1" dirty="0">
                <a:latin typeface="MiSans Light" panose="00000400000000000000" pitchFamily="2" charset="-122"/>
                <a:ea typeface="MiSans Light" panose="00000400000000000000" pitchFamily="2" charset="-122"/>
              </a:rPr>
              <a:t>进行初始化。</a:t>
            </a:r>
            <a:endParaRPr lang="en-US" altLang="zh-CN" sz="1400" b="1" dirty="0">
              <a:latin typeface="MiSans Light" panose="00000400000000000000" pitchFamily="2" charset="-122"/>
              <a:ea typeface="MiSans Light" panose="00000400000000000000"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DD501EE-3F39-C73B-3BD8-2B2903730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77" y="3536920"/>
            <a:ext cx="5928825" cy="2286832"/>
          </a:xfrm>
          <a:prstGeom prst="rect">
            <a:avLst/>
          </a:prstGeom>
        </p:spPr>
      </p:pic>
      <p:pic>
        <p:nvPicPr>
          <p:cNvPr id="10" name="图片 9">
            <a:extLst>
              <a:ext uri="{FF2B5EF4-FFF2-40B4-BE49-F238E27FC236}">
                <a16:creationId xmlns:a16="http://schemas.microsoft.com/office/drawing/2014/main" id="{669E6625-A22F-9BDA-5BFE-ADDEE2253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277" y="1949619"/>
            <a:ext cx="5624544" cy="1335119"/>
          </a:xfrm>
          <a:prstGeom prst="rect">
            <a:avLst/>
          </a:prstGeom>
        </p:spPr>
      </p:pic>
      <p:sp>
        <p:nvSpPr>
          <p:cNvPr id="12" name="文本框 11">
            <a:extLst>
              <a:ext uri="{FF2B5EF4-FFF2-40B4-BE49-F238E27FC236}">
                <a16:creationId xmlns:a16="http://schemas.microsoft.com/office/drawing/2014/main" id="{81F932F2-555E-1A0D-9C56-9B175A468845}"/>
              </a:ext>
            </a:extLst>
          </p:cNvPr>
          <p:cNvSpPr txBox="1"/>
          <p:nvPr/>
        </p:nvSpPr>
        <p:spPr>
          <a:xfrm>
            <a:off x="2552965" y="943960"/>
            <a:ext cx="6178856" cy="586379"/>
          </a:xfrm>
          <a:prstGeom prst="rect">
            <a:avLst/>
          </a:prstGeom>
          <a:noFill/>
        </p:spPr>
        <p:txBody>
          <a:bodyPr wrap="square" rtlCol="0">
            <a:spAutoFit/>
          </a:bodyPr>
          <a:lstStyle/>
          <a:p>
            <a:pPr algn="ctr">
              <a:lnSpc>
                <a:spcPct val="150000"/>
              </a:lnSpc>
            </a:pPr>
            <a:r>
              <a:rPr lang="en-US" altLang="zh-CN" sz="2400" b="1" dirty="0" err="1">
                <a:latin typeface="MiSans Bold" panose="00000800000000000000" pitchFamily="2" charset="-122"/>
                <a:ea typeface="MiSans Bold" panose="00000800000000000000" pitchFamily="2" charset="-122"/>
              </a:rPr>
              <a:t>debugCB</a:t>
            </a:r>
            <a:r>
              <a:rPr lang="zh-CN" altLang="en-US" sz="2400" b="1" dirty="0">
                <a:latin typeface="MiSans Bold" panose="00000800000000000000" pitchFamily="2" charset="-122"/>
                <a:ea typeface="MiSans Bold" panose="00000800000000000000" pitchFamily="2" charset="-122"/>
              </a:rPr>
              <a:t>初始 全</a:t>
            </a:r>
            <a:r>
              <a:rPr lang="en-US" altLang="zh-CN" sz="2400" b="1" dirty="0">
                <a:latin typeface="MiSans Bold" panose="00000800000000000000" pitchFamily="2" charset="-122"/>
                <a:ea typeface="MiSans Bold" panose="00000800000000000000" pitchFamily="2" charset="-122"/>
              </a:rPr>
              <a:t>0</a:t>
            </a:r>
            <a:r>
              <a:rPr lang="zh-CN" altLang="en-US" sz="2400" b="1" dirty="0">
                <a:latin typeface="MiSans Bold" panose="00000800000000000000" pitchFamily="2" charset="-122"/>
                <a:ea typeface="MiSans Bold" panose="00000800000000000000" pitchFamily="2" charset="-122"/>
              </a:rPr>
              <a:t>初始化即可</a:t>
            </a:r>
          </a:p>
        </p:txBody>
      </p:sp>
    </p:spTree>
    <p:extLst>
      <p:ext uri="{BB962C8B-B14F-4D97-AF65-F5344CB8AC3E}">
        <p14:creationId xmlns:p14="http://schemas.microsoft.com/office/powerpoint/2010/main" val="194445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55D6B54-2E85-88F9-F0C6-9AB9071B03D4}"/>
              </a:ext>
            </a:extLst>
          </p:cNvPr>
          <p:cNvPicPr>
            <a:picLocks noChangeAspect="1"/>
          </p:cNvPicPr>
          <p:nvPr/>
        </p:nvPicPr>
        <p:blipFill rotWithShape="1">
          <a:blip r:embed="rId2"/>
          <a:srcRect l="1412"/>
          <a:stretch/>
        </p:blipFill>
        <p:spPr>
          <a:xfrm>
            <a:off x="355107" y="439070"/>
            <a:ext cx="7805782" cy="5658835"/>
          </a:xfrm>
          <a:prstGeom prst="rect">
            <a:avLst/>
          </a:prstGeom>
        </p:spPr>
      </p:pic>
      <p:pic>
        <p:nvPicPr>
          <p:cNvPr id="6" name="图片 5">
            <a:extLst>
              <a:ext uri="{FF2B5EF4-FFF2-40B4-BE49-F238E27FC236}">
                <a16:creationId xmlns:a16="http://schemas.microsoft.com/office/drawing/2014/main" id="{5FB45D86-B6EE-FC23-2570-90410C2AAB5B}"/>
              </a:ext>
            </a:extLst>
          </p:cNvPr>
          <p:cNvPicPr>
            <a:picLocks noChangeAspect="1"/>
          </p:cNvPicPr>
          <p:nvPr/>
        </p:nvPicPr>
        <p:blipFill rotWithShape="1">
          <a:blip r:embed="rId3"/>
          <a:srcRect l="2067"/>
          <a:stretch/>
        </p:blipFill>
        <p:spPr>
          <a:xfrm>
            <a:off x="4305670" y="1274556"/>
            <a:ext cx="5788242" cy="1227075"/>
          </a:xfrm>
          <a:prstGeom prst="rect">
            <a:avLst/>
          </a:prstGeom>
        </p:spPr>
      </p:pic>
      <p:pic>
        <p:nvPicPr>
          <p:cNvPr id="5" name="图片 4">
            <a:extLst>
              <a:ext uri="{FF2B5EF4-FFF2-40B4-BE49-F238E27FC236}">
                <a16:creationId xmlns:a16="http://schemas.microsoft.com/office/drawing/2014/main" id="{4697C2E4-84C6-2C0C-119A-F306C22AFB3B}"/>
              </a:ext>
            </a:extLst>
          </p:cNvPr>
          <p:cNvPicPr>
            <a:picLocks noChangeAspect="1"/>
          </p:cNvPicPr>
          <p:nvPr/>
        </p:nvPicPr>
        <p:blipFill>
          <a:blip r:embed="rId4"/>
          <a:stretch>
            <a:fillRect/>
          </a:stretch>
        </p:blipFill>
        <p:spPr>
          <a:xfrm>
            <a:off x="7989902" y="1585532"/>
            <a:ext cx="3950563" cy="4835919"/>
          </a:xfrm>
          <a:prstGeom prst="rect">
            <a:avLst/>
          </a:prstGeom>
        </p:spPr>
      </p:pic>
      <p:sp>
        <p:nvSpPr>
          <p:cNvPr id="4" name="文本框 3"/>
          <p:cNvSpPr txBox="1"/>
          <p:nvPr/>
        </p:nvSpPr>
        <p:spPr>
          <a:xfrm>
            <a:off x="7433568" y="626560"/>
            <a:ext cx="3021367" cy="586379"/>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信号量创建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EDB54B4-03BD-C44F-D51A-F33920930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063" y="302797"/>
            <a:ext cx="5446281" cy="6358941"/>
          </a:xfrm>
          <a:prstGeom prst="rect">
            <a:avLst/>
          </a:prstGeom>
        </p:spPr>
      </p:pic>
      <p:pic>
        <p:nvPicPr>
          <p:cNvPr id="8" name="图片 7">
            <a:extLst>
              <a:ext uri="{FF2B5EF4-FFF2-40B4-BE49-F238E27FC236}">
                <a16:creationId xmlns:a16="http://schemas.microsoft.com/office/drawing/2014/main" id="{0FDCBF6C-C4E1-C77F-F656-D6B66DB7AE8D}"/>
              </a:ext>
            </a:extLst>
          </p:cNvPr>
          <p:cNvPicPr>
            <a:picLocks noChangeAspect="1"/>
          </p:cNvPicPr>
          <p:nvPr/>
        </p:nvPicPr>
        <p:blipFill>
          <a:blip r:embed="rId3"/>
          <a:stretch>
            <a:fillRect/>
          </a:stretch>
        </p:blipFill>
        <p:spPr>
          <a:xfrm>
            <a:off x="7028251" y="969469"/>
            <a:ext cx="2657287" cy="5477522"/>
          </a:xfrm>
          <a:prstGeom prst="rect">
            <a:avLst/>
          </a:prstGeom>
        </p:spPr>
      </p:pic>
      <p:sp>
        <p:nvSpPr>
          <p:cNvPr id="4" name="文本框 3"/>
          <p:cNvSpPr txBox="1"/>
          <p:nvPr/>
        </p:nvSpPr>
        <p:spPr>
          <a:xfrm>
            <a:off x="5015884" y="1199835"/>
            <a:ext cx="2521258" cy="586379"/>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信号量删除</a:t>
            </a:r>
          </a:p>
        </p:txBody>
      </p:sp>
      <p:sp>
        <p:nvSpPr>
          <p:cNvPr id="2" name="文本框 1">
            <a:extLst>
              <a:ext uri="{FF2B5EF4-FFF2-40B4-BE49-F238E27FC236}">
                <a16:creationId xmlns:a16="http://schemas.microsoft.com/office/drawing/2014/main" id="{4A1256CA-0F89-7F79-05CB-FB31C7BC6361}"/>
              </a:ext>
            </a:extLst>
          </p:cNvPr>
          <p:cNvSpPr txBox="1"/>
          <p:nvPr/>
        </p:nvSpPr>
        <p:spPr>
          <a:xfrm>
            <a:off x="5015884" y="2130640"/>
            <a:ext cx="2441694" cy="338554"/>
          </a:xfrm>
          <a:prstGeom prst="rect">
            <a:avLst/>
          </a:prstGeom>
          <a:noFill/>
        </p:spPr>
        <p:txBody>
          <a:bodyPr wrap="none" rtlCol="0">
            <a:spAutoFit/>
          </a:bodyPr>
          <a:lstStyle/>
          <a:p>
            <a:r>
              <a:rPr lang="zh-CN" altLang="en-US" sz="1600" dirty="0">
                <a:solidFill>
                  <a:srgbClr val="FF0000"/>
                </a:solidFill>
              </a:rPr>
              <a:t>有任务阻塞时不可以删除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5477" y="0"/>
            <a:ext cx="2222377" cy="833370"/>
          </a:xfrm>
          <a:prstGeom prst="rect">
            <a:avLst/>
          </a:prstGeom>
          <a:noFill/>
        </p:spPr>
        <p:txBody>
          <a:bodyPr wrap="square">
            <a:spAutoFit/>
          </a:bodyPr>
          <a:lstStyle/>
          <a:p>
            <a:pPr algn="ctr">
              <a:lnSpc>
                <a:spcPct val="150000"/>
              </a:lnSpc>
            </a:pPr>
            <a:r>
              <a:rPr lang="zh-CN" altLang="en-US" sz="3600" b="1" dirty="0">
                <a:latin typeface="MiSans Bold" panose="00000800000000000000" pitchFamily="2" charset="-122"/>
                <a:ea typeface="MiSans Bold" panose="00000800000000000000" pitchFamily="2" charset="-122"/>
              </a:rPr>
              <a:t>总体架构</a:t>
            </a:r>
            <a:endParaRPr lang="en-US" altLang="zh-CN" sz="3600" b="1" dirty="0">
              <a:latin typeface="MiSans Bold" panose="00000800000000000000" pitchFamily="2" charset="-122"/>
              <a:ea typeface="MiSans Bold" panose="00000800000000000000"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048" y="1023257"/>
            <a:ext cx="7285904" cy="52395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E7A119F-576A-3273-34AC-84D8BC7B3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40" y="372860"/>
            <a:ext cx="7363486" cy="6267635"/>
          </a:xfrm>
          <a:prstGeom prst="rect">
            <a:avLst/>
          </a:prstGeom>
        </p:spPr>
      </p:pic>
      <p:sp>
        <p:nvSpPr>
          <p:cNvPr id="4" name="文本框 3"/>
          <p:cNvSpPr txBox="1"/>
          <p:nvPr/>
        </p:nvSpPr>
        <p:spPr>
          <a:xfrm>
            <a:off x="6338656" y="1091953"/>
            <a:ext cx="4128088" cy="2042547"/>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信号量申请（</a:t>
            </a:r>
            <a:r>
              <a:rPr lang="en-US" altLang="zh-CN" sz="1600" b="1" dirty="0">
                <a:latin typeface="MiSans Bold" panose="00000800000000000000" pitchFamily="2" charset="-122"/>
                <a:ea typeface="MiSans Bold" panose="00000800000000000000" pitchFamily="2" charset="-122"/>
              </a:rPr>
              <a:t>1</a:t>
            </a:r>
            <a:r>
              <a:rPr lang="zh-CN" altLang="en-US" sz="1600" b="1" dirty="0">
                <a:latin typeface="MiSans Bold" panose="00000800000000000000" pitchFamily="2" charset="-122"/>
                <a:ea typeface="MiSans Bold" panose="00000800000000000000" pitchFamily="2" charset="-122"/>
              </a:rPr>
              <a:t>）</a:t>
            </a: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不能在中断处理时申请信号量。</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判断申请信号量的是否系统任务，如果是系统任务，则输出警告信息。</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判断系统是否可以抢占调度。</a:t>
            </a:r>
          </a:p>
          <a:p>
            <a:pPr marL="342900" indent="-342900">
              <a:lnSpc>
                <a:spcPct val="150000"/>
              </a:lnSpc>
              <a:buFont typeface="+mj-lt"/>
              <a:buAutoNum type="arabicPeriod"/>
            </a:pPr>
            <a:r>
              <a:rPr lang="zh-CN" altLang="en-US" sz="1400" b="1" dirty="0">
                <a:latin typeface="MiSans Light" panose="00000400000000000000" pitchFamily="2" charset="-122"/>
                <a:ea typeface="MiSans Light" panose="00000400000000000000" pitchFamily="2" charset="-122"/>
              </a:rPr>
              <a:t>判断信号量的状态，未创建的信号量不能申请。</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60597" y="833160"/>
            <a:ext cx="4580877" cy="4627870"/>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信号量申请（</a:t>
            </a:r>
            <a:r>
              <a:rPr lang="en-US" altLang="zh-CN" sz="1600" b="1" dirty="0">
                <a:latin typeface="MiSans Bold" panose="00000800000000000000" pitchFamily="2" charset="-122"/>
                <a:ea typeface="MiSans Bold" panose="00000800000000000000" pitchFamily="2" charset="-122"/>
              </a:rPr>
              <a:t>2</a:t>
            </a:r>
            <a:r>
              <a:rPr lang="zh-CN" altLang="en-US" sz="1600" b="1" dirty="0">
                <a:latin typeface="MiSans Bold" panose="00000800000000000000" pitchFamily="2" charset="-122"/>
                <a:ea typeface="MiSans Bold" panose="00000800000000000000" pitchFamily="2" charset="-122"/>
              </a:rPr>
              <a:t>）</a:t>
            </a:r>
            <a:endParaRPr lang="zh-CN" altLang="en-US"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startAt="5"/>
            </a:pPr>
            <a:r>
              <a:rPr lang="zh-CN" altLang="en-US" sz="1400" b="1" dirty="0">
                <a:latin typeface="MiSans Light" panose="00000400000000000000" pitchFamily="2" charset="-122"/>
                <a:ea typeface="MiSans Light" panose="00000400000000000000" pitchFamily="2" charset="-122"/>
              </a:rPr>
              <a:t>如果信号量计数大于</a:t>
            </a:r>
            <a:r>
              <a:rPr lang="en-US" altLang="zh-CN" sz="1400" b="1" dirty="0">
                <a:latin typeface="MiSans Light" panose="00000400000000000000" pitchFamily="2" charset="-122"/>
                <a:ea typeface="MiSans Light" panose="00000400000000000000" pitchFamily="2" charset="-122"/>
              </a:rPr>
              <a:t>0</a:t>
            </a:r>
            <a:r>
              <a:rPr lang="zh-CN" altLang="en-US" sz="1400" b="1" dirty="0">
                <a:latin typeface="MiSans Light" panose="00000400000000000000" pitchFamily="2" charset="-122"/>
                <a:ea typeface="MiSans Light" panose="00000400000000000000" pitchFamily="2" charset="-122"/>
              </a:rPr>
              <a:t>，信号量计数减</a:t>
            </a:r>
            <a:r>
              <a:rPr lang="en-US" altLang="zh-CN" sz="1400" b="1" dirty="0">
                <a:latin typeface="MiSans Light" panose="00000400000000000000" pitchFamily="2" charset="-122"/>
                <a:ea typeface="MiSans Light" panose="00000400000000000000" pitchFamily="2" charset="-122"/>
              </a:rPr>
              <a:t>1</a:t>
            </a:r>
            <a:r>
              <a:rPr lang="zh-CN" altLang="en-US" sz="1400" b="1" dirty="0">
                <a:latin typeface="MiSans Light" panose="00000400000000000000" pitchFamily="2" charset="-122"/>
                <a:ea typeface="MiSans Light" panose="00000400000000000000" pitchFamily="2" charset="-122"/>
              </a:rPr>
              <a:t>，返回申请成功的结果。</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startAt="5"/>
            </a:pPr>
            <a:r>
              <a:rPr lang="zh-CN" altLang="en-US" sz="1400" b="1" dirty="0">
                <a:latin typeface="MiSans Light" panose="00000400000000000000" pitchFamily="2" charset="-122"/>
                <a:ea typeface="MiSans Light" panose="00000400000000000000" pitchFamily="2" charset="-122"/>
              </a:rPr>
              <a:t>如果信号量计数等于</a:t>
            </a:r>
            <a:r>
              <a:rPr lang="en-US" altLang="zh-CN" sz="1400" b="1" dirty="0">
                <a:latin typeface="MiSans Light" panose="00000400000000000000" pitchFamily="2" charset="-122"/>
                <a:ea typeface="MiSans Light" panose="00000400000000000000" pitchFamily="2" charset="-122"/>
              </a:rPr>
              <a:t>0</a:t>
            </a:r>
            <a:r>
              <a:rPr lang="zh-CN" altLang="en-US" sz="1400" b="1" dirty="0">
                <a:latin typeface="MiSans Light" panose="00000400000000000000" pitchFamily="2" charset="-122"/>
                <a:ea typeface="MiSans Light" panose="00000400000000000000" pitchFamily="2" charset="-122"/>
              </a:rPr>
              <a:t>，并且零等待时间</a:t>
            </a:r>
            <a:r>
              <a:rPr lang="en-US" altLang="zh-CN" sz="1400" b="1" dirty="0">
                <a:latin typeface="MiSans Light" panose="00000400000000000000" pitchFamily="2" charset="-122"/>
                <a:ea typeface="MiSans Light" panose="00000400000000000000" pitchFamily="2" charset="-122"/>
              </a:rPr>
              <a:t>timeout</a:t>
            </a:r>
            <a:r>
              <a:rPr lang="zh-CN" altLang="en-US" sz="1400" b="1" dirty="0">
                <a:latin typeface="MiSans Light" panose="00000400000000000000" pitchFamily="2" charset="-122"/>
                <a:ea typeface="MiSans Light" panose="00000400000000000000" pitchFamily="2" charset="-122"/>
              </a:rPr>
              <a:t>，则返回结果码</a:t>
            </a:r>
            <a:r>
              <a:rPr lang="en-US" altLang="zh-CN" sz="1400" b="1" dirty="0">
                <a:latin typeface="MiSans Light" panose="00000400000000000000" pitchFamily="2" charset="-122"/>
                <a:ea typeface="MiSans Light" panose="00000400000000000000" pitchFamily="2" charset="-122"/>
              </a:rPr>
              <a:t>LOS_ERRNO_SEM_UNAVAILABLE</a:t>
            </a:r>
            <a:r>
              <a:rPr lang="zh-CN" altLang="en-US" sz="1400" b="1" dirty="0">
                <a:latin typeface="MiSans Light" panose="00000400000000000000" pitchFamily="2" charset="-122"/>
                <a:ea typeface="MiSans Light" panose="00000400000000000000" pitchFamily="2" charset="-122"/>
              </a:rPr>
              <a:t>。</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startAt="5"/>
            </a:pPr>
            <a:r>
              <a:rPr lang="zh-CN" altLang="en-US" sz="1400" b="1" dirty="0">
                <a:latin typeface="MiSans Light" panose="00000400000000000000" pitchFamily="2" charset="-122"/>
                <a:ea typeface="MiSans Light" panose="00000400000000000000" pitchFamily="2" charset="-122"/>
              </a:rPr>
              <a:t>如果申请的信号量被全部占用，需要等待时，把当前任务阻塞的信号量</a:t>
            </a:r>
            <a:r>
              <a:rPr lang="en-US" altLang="zh-CN" sz="1400" b="1" dirty="0">
                <a:latin typeface="MiSans Light" panose="00000400000000000000" pitchFamily="2" charset="-122"/>
                <a:ea typeface="MiSans Light" panose="00000400000000000000" pitchFamily="2" charset="-122"/>
              </a:rPr>
              <a:t>.</a:t>
            </a:r>
            <a:r>
              <a:rPr lang="en-US" altLang="zh-CN" sz="1400" b="1" dirty="0" err="1">
                <a:latin typeface="MiSans Light" panose="00000400000000000000" pitchFamily="2" charset="-122"/>
                <a:ea typeface="MiSans Light" panose="00000400000000000000" pitchFamily="2" charset="-122"/>
              </a:rPr>
              <a:t>taskSem</a:t>
            </a:r>
            <a:r>
              <a:rPr lang="zh-CN" altLang="en-US" sz="1400" b="1" dirty="0">
                <a:latin typeface="MiSans Light" panose="00000400000000000000" pitchFamily="2" charset="-122"/>
                <a:ea typeface="MiSans Light" panose="00000400000000000000" pitchFamily="2" charset="-122"/>
              </a:rPr>
              <a:t>标记为申请的信号量，然后调用函数</a:t>
            </a:r>
            <a:r>
              <a:rPr lang="en-US" altLang="zh-CN" sz="1400" b="1" dirty="0" err="1">
                <a:latin typeface="MiSans Light" panose="00000400000000000000" pitchFamily="2" charset="-122"/>
                <a:ea typeface="MiSans Light" panose="00000400000000000000" pitchFamily="2" charset="-122"/>
              </a:rPr>
              <a:t>OsTaskWait</a:t>
            </a:r>
            <a:r>
              <a:rPr lang="en-US" altLang="zh-CN" sz="1400" b="1" dirty="0">
                <a:latin typeface="MiSans Light" panose="00000400000000000000" pitchFamily="2" charset="-122"/>
                <a:ea typeface="MiSans Light" panose="00000400000000000000" pitchFamily="2" charset="-122"/>
              </a:rPr>
              <a:t>()</a:t>
            </a:r>
            <a:r>
              <a:rPr lang="zh-CN" altLang="en-US" sz="1400" b="1" dirty="0">
                <a:latin typeface="MiSans Light" panose="00000400000000000000" pitchFamily="2" charset="-122"/>
                <a:ea typeface="MiSans Light" panose="00000400000000000000" pitchFamily="2" charset="-122"/>
              </a:rPr>
              <a:t>，把当前任务状态设置为阻塞状态，加入信号量的阻塞链表</a:t>
            </a:r>
            <a:r>
              <a:rPr lang="en-US" altLang="zh-CN" sz="1400" b="1" dirty="0">
                <a:latin typeface="MiSans Light" panose="00000400000000000000" pitchFamily="2" charset="-122"/>
                <a:ea typeface="MiSans Light" panose="00000400000000000000" pitchFamily="2" charset="-122"/>
              </a:rPr>
              <a:t>.</a:t>
            </a:r>
            <a:r>
              <a:rPr lang="en-US" altLang="zh-CN" sz="1400" b="1" dirty="0" err="1">
                <a:latin typeface="MiSans Light" panose="00000400000000000000" pitchFamily="2" charset="-122"/>
                <a:ea typeface="MiSans Light" panose="00000400000000000000" pitchFamily="2" charset="-122"/>
              </a:rPr>
              <a:t>semList</a:t>
            </a:r>
            <a:r>
              <a:rPr lang="zh-CN" altLang="en-US" sz="1400" b="1" dirty="0">
                <a:latin typeface="MiSans Light" panose="00000400000000000000" pitchFamily="2" charset="-122"/>
                <a:ea typeface="MiSans Light" panose="00000400000000000000" pitchFamily="2" charset="-122"/>
              </a:rPr>
              <a:t>。如果不是永久等待</a:t>
            </a:r>
            <a:r>
              <a:rPr lang="en-US" altLang="zh-CN" sz="1400" b="1" dirty="0">
                <a:latin typeface="MiSans Light" panose="00000400000000000000" pitchFamily="2" charset="-122"/>
                <a:ea typeface="MiSans Light" panose="00000400000000000000" pitchFamily="2" charset="-122"/>
              </a:rPr>
              <a:t>LOS_WAIT_FOREVER</a:t>
            </a:r>
            <a:r>
              <a:rPr lang="zh-CN" altLang="en-US" sz="1400" b="1" dirty="0">
                <a:latin typeface="MiSans Light" panose="00000400000000000000" pitchFamily="2" charset="-122"/>
                <a:ea typeface="MiSans Light" panose="00000400000000000000" pitchFamily="2" charset="-122"/>
              </a:rPr>
              <a:t>，还需要把当前任务加入定时器排序链表。</a:t>
            </a:r>
            <a:endParaRPr lang="en-US" altLang="zh-CN" sz="1400" b="1" dirty="0">
              <a:latin typeface="MiSans Light" panose="00000400000000000000" pitchFamily="2" charset="-122"/>
              <a:ea typeface="MiSans Light" panose="00000400000000000000" pitchFamily="2" charset="-122"/>
            </a:endParaRPr>
          </a:p>
          <a:p>
            <a:pPr marL="342900" indent="-342900">
              <a:lnSpc>
                <a:spcPct val="150000"/>
              </a:lnSpc>
              <a:buFont typeface="+mj-lt"/>
              <a:buAutoNum type="arabicPeriod" startAt="5"/>
            </a:pPr>
            <a:r>
              <a:rPr lang="zh-CN" altLang="en-US" sz="1400" b="1" dirty="0">
                <a:latin typeface="MiSans Light" panose="00000400000000000000" pitchFamily="2" charset="-122"/>
                <a:ea typeface="MiSans Light" panose="00000400000000000000" pitchFamily="2" charset="-122"/>
              </a:rPr>
              <a:t>触发任务调度进行任务切换，暂时不执行后续代码。</a:t>
            </a:r>
          </a:p>
          <a:p>
            <a:pPr marL="342900" indent="-342900">
              <a:lnSpc>
                <a:spcPct val="150000"/>
              </a:lnSpc>
              <a:buFont typeface="+mj-lt"/>
              <a:buAutoNum type="arabicPeriod" startAt="5"/>
            </a:pPr>
            <a:r>
              <a:rPr lang="zh-CN" altLang="en-US" sz="1400" b="1" dirty="0">
                <a:latin typeface="MiSans Light" panose="00000400000000000000" pitchFamily="2" charset="-122"/>
                <a:ea typeface="MiSans Light" panose="00000400000000000000" pitchFamily="2" charset="-122"/>
              </a:rPr>
              <a:t>如果等待时间超时，返回错误码。如果信号量可用，本任务获取到信号量，返回申请成功。</a:t>
            </a:r>
            <a:endParaRPr lang="en-US" altLang="zh-CN" sz="1400" b="1" dirty="0">
              <a:latin typeface="MiSans Light" panose="00000400000000000000" pitchFamily="2" charset="-122"/>
              <a:ea typeface="MiSans Light" panose="00000400000000000000" pitchFamily="2" charset="-122"/>
            </a:endParaRPr>
          </a:p>
        </p:txBody>
      </p:sp>
      <p:pic>
        <p:nvPicPr>
          <p:cNvPr id="9" name="图片 8">
            <a:extLst>
              <a:ext uri="{FF2B5EF4-FFF2-40B4-BE49-F238E27FC236}">
                <a16:creationId xmlns:a16="http://schemas.microsoft.com/office/drawing/2014/main" id="{FB2241F8-B947-DE8C-173D-F15C372EE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38" y="833160"/>
            <a:ext cx="5598126" cy="546998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521A918-4E45-7A04-C168-0A81D26310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45" y="872229"/>
            <a:ext cx="7315200" cy="4886325"/>
          </a:xfrm>
          <a:prstGeom prst="rect">
            <a:avLst/>
          </a:prstGeom>
        </p:spPr>
      </p:pic>
      <p:sp>
        <p:nvSpPr>
          <p:cNvPr id="5" name="文本框 4"/>
          <p:cNvSpPr txBox="1"/>
          <p:nvPr/>
        </p:nvSpPr>
        <p:spPr>
          <a:xfrm>
            <a:off x="7249374" y="1001791"/>
            <a:ext cx="3368319" cy="1694375"/>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信号量释放</a:t>
            </a:r>
            <a:endParaRPr lang="en-US" altLang="zh-CN" sz="2400" b="1" dirty="0">
              <a:latin typeface="MiSans Bold" panose="00000800000000000000" pitchFamily="2" charset="-122"/>
              <a:ea typeface="MiSans Bold" panose="00000800000000000000" pitchFamily="2" charset="-122"/>
            </a:endParaRPr>
          </a:p>
          <a:p>
            <a:pPr algn="ctr">
              <a:lnSpc>
                <a:spcPct val="150000"/>
              </a:lnSpc>
            </a:pPr>
            <a:r>
              <a:rPr lang="zh-CN" altLang="en-US" sz="2400" b="1" dirty="0">
                <a:latin typeface="MiSans Bold" panose="00000800000000000000" pitchFamily="2" charset="-122"/>
                <a:ea typeface="MiSans Bold" panose="00000800000000000000" pitchFamily="2" charset="-122"/>
              </a:rPr>
              <a:t>验证合法性，与前几个函数相同</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ECC99A4-67B5-DED6-E79E-C523CAF07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71" y="762000"/>
            <a:ext cx="8429625" cy="5334000"/>
          </a:xfrm>
          <a:prstGeom prst="rect">
            <a:avLst/>
          </a:prstGeom>
        </p:spPr>
      </p:pic>
      <p:sp>
        <p:nvSpPr>
          <p:cNvPr id="5" name="文本框 4"/>
          <p:cNvSpPr txBox="1"/>
          <p:nvPr/>
        </p:nvSpPr>
        <p:spPr>
          <a:xfrm>
            <a:off x="7444682" y="984035"/>
            <a:ext cx="3368319" cy="1694375"/>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信号量释放</a:t>
            </a:r>
            <a:endParaRPr lang="en-US" altLang="zh-CN" sz="2400" b="1" dirty="0">
              <a:latin typeface="MiSans Bold" panose="00000800000000000000" pitchFamily="2" charset="-122"/>
              <a:ea typeface="MiSans Bold" panose="00000800000000000000" pitchFamily="2" charset="-122"/>
            </a:endParaRPr>
          </a:p>
          <a:p>
            <a:pPr algn="ctr">
              <a:lnSpc>
                <a:spcPct val="150000"/>
              </a:lnSpc>
            </a:pPr>
            <a:r>
              <a:rPr lang="zh-CN" altLang="en-US" sz="2400" b="1" dirty="0">
                <a:latin typeface="MiSans Bold" panose="00000800000000000000" pitchFamily="2" charset="-122"/>
                <a:ea typeface="MiSans Bold" panose="00000800000000000000" pitchFamily="2" charset="-122"/>
              </a:rPr>
              <a:t>直接取等待任务队列的首个任务进行唤醒</a:t>
            </a:r>
            <a:endParaRPr lang="en-US" altLang="zh-CN" sz="2400" b="1" dirty="0">
              <a:latin typeface="MiSans Bold" panose="00000800000000000000" pitchFamily="2" charset="-122"/>
              <a:ea typeface="MiSans Bold" panose="00000800000000000000" pitchFamily="2" charset="-122"/>
            </a:endParaRPr>
          </a:p>
        </p:txBody>
      </p:sp>
    </p:spTree>
    <p:extLst>
      <p:ext uri="{BB962C8B-B14F-4D97-AF65-F5344CB8AC3E}">
        <p14:creationId xmlns:p14="http://schemas.microsoft.com/office/powerpoint/2010/main" val="4028333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10"/>
          <p:cNvSpPr txBox="1"/>
          <p:nvPr/>
        </p:nvSpPr>
        <p:spPr>
          <a:xfrm>
            <a:off x="4775009" y="3551319"/>
            <a:ext cx="2641982" cy="829945"/>
          </a:xfrm>
          <a:prstGeom prst="rect">
            <a:avLst/>
          </a:prstGeom>
          <a:noFill/>
        </p:spPr>
        <p:txBody>
          <a:bodyPr wrap="square" rtlCol="0">
            <a:spAutoFit/>
          </a:bodyPr>
          <a:lstStyle/>
          <a:p>
            <a:pPr algn="ctr"/>
            <a:r>
              <a:rPr lang="zh-CN" altLang="en-US" sz="4800" dirty="0">
                <a:solidFill>
                  <a:srgbClr val="56678F"/>
                </a:solidFill>
                <a:latin typeface="MiSans Bold" panose="00000800000000000000" pitchFamily="2" charset="-122"/>
                <a:ea typeface="MiSans Bold" panose="00000800000000000000" pitchFamily="2" charset="-122"/>
              </a:rPr>
              <a:t>消息队列</a:t>
            </a:r>
          </a:p>
        </p:txBody>
      </p:sp>
      <p:sp>
        <p:nvSpPr>
          <p:cNvPr id="12" name="文本框 11"/>
          <p:cNvSpPr txBox="1"/>
          <p:nvPr/>
        </p:nvSpPr>
        <p:spPr>
          <a:xfrm>
            <a:off x="4775009" y="2909007"/>
            <a:ext cx="2641982" cy="830997"/>
          </a:xfrm>
          <a:prstGeom prst="rect">
            <a:avLst/>
          </a:prstGeom>
          <a:noFill/>
        </p:spPr>
        <p:txBody>
          <a:bodyPr wrap="square" rtlCol="0">
            <a:spAutoFit/>
          </a:bodyPr>
          <a:lstStyle/>
          <a:p>
            <a:pPr algn="ctr"/>
            <a:r>
              <a:rPr lang="en-US" altLang="zh-CN" sz="4800" dirty="0">
                <a:solidFill>
                  <a:schemeClr val="bg2">
                    <a:lumMod val="90000"/>
                  </a:schemeClr>
                </a:solidFill>
                <a:latin typeface="MiSans Bold" panose="00000800000000000000" pitchFamily="2" charset="-122"/>
                <a:ea typeface="MiSans Bold" panose="00000800000000000000" pitchFamily="2" charset="-122"/>
              </a:rPr>
              <a:t>02</a:t>
            </a:r>
            <a:endParaRPr lang="zh-CN" altLang="en-US" sz="4800" dirty="0">
              <a:solidFill>
                <a:schemeClr val="bg2">
                  <a:lumMod val="90000"/>
                </a:schemeClr>
              </a:solidFill>
              <a:latin typeface="MiSans Bold" panose="00000800000000000000" pitchFamily="2" charset="-122"/>
              <a:ea typeface="MiSans Bold" panose="00000800000000000000" pitchFamily="2" charset="-122"/>
            </a:endParaRPr>
          </a:p>
        </p:txBody>
      </p:sp>
      <p:sp>
        <p:nvSpPr>
          <p:cNvPr id="13" name="文本框 12"/>
          <p:cNvSpPr txBox="1"/>
          <p:nvPr/>
        </p:nvSpPr>
        <p:spPr>
          <a:xfrm>
            <a:off x="2428081" y="4321920"/>
            <a:ext cx="7361237" cy="348237"/>
          </a:xfrm>
          <a:prstGeom prst="rect">
            <a:avLst/>
          </a:prstGeom>
          <a:noFill/>
        </p:spPr>
        <p:txBody>
          <a:bodyPr wrap="square" rtlCol="0">
            <a:spAutoFit/>
          </a:bodyPr>
          <a:lstStyle/>
          <a:p>
            <a:pPr algn="ctr">
              <a:lnSpc>
                <a:spcPct val="130000"/>
              </a:lnSpc>
            </a:pPr>
            <a:r>
              <a:rPr lang="en-US" altLang="zh-CN" sz="1400" dirty="0" err="1">
                <a:latin typeface="MiSans Light" panose="00000400000000000000" pitchFamily="2" charset="-122"/>
                <a:ea typeface="MiSans Light" panose="00000400000000000000" pitchFamily="2" charset="-122"/>
              </a:rPr>
              <a:t>MessageQueue</a:t>
            </a:r>
            <a:endParaRPr lang="en-US" altLang="zh-CN" sz="1400" dirty="0">
              <a:latin typeface="MiSans Light" panose="00000400000000000000" pitchFamily="2" charset="-122"/>
              <a:ea typeface="MiSans Light" panose="00000400000000000000"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7281" y="822117"/>
            <a:ext cx="3216343" cy="521376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20085" y="340210"/>
            <a:ext cx="4717276" cy="893386"/>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消息队列运作原理</a:t>
            </a:r>
            <a:endParaRPr lang="en-US" altLang="zh-CN" sz="2400" b="1" dirty="0">
              <a:latin typeface="MiSans Bold" panose="00000800000000000000" pitchFamily="2" charset="-122"/>
              <a:ea typeface="MiSans Bold" panose="00000800000000000000" pitchFamily="2" charset="-122"/>
            </a:endParaRPr>
          </a:p>
          <a:p>
            <a:pPr marL="171450" indent="-171450">
              <a:lnSpc>
                <a:spcPct val="150000"/>
              </a:lnSpc>
              <a:buFont typeface="Arial" panose="020B0604020202020204" pitchFamily="34" charset="0"/>
              <a:buChar char="•"/>
            </a:pPr>
            <a:endParaRPr lang="zh-CN" altLang="en-US" sz="1200" dirty="0">
              <a:latin typeface="MiSans Light" panose="00000400000000000000" pitchFamily="2" charset="-122"/>
              <a:ea typeface="MiSans Light" panose="00000400000000000000"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5" y="1155083"/>
            <a:ext cx="5021831" cy="306235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306772" y="4323183"/>
            <a:ext cx="3875314" cy="369332"/>
          </a:xfrm>
          <a:prstGeom prst="rect">
            <a:avLst/>
          </a:prstGeom>
          <a:noFill/>
        </p:spPr>
        <p:txBody>
          <a:bodyPr wrap="square" rtlCol="0">
            <a:spAutoFit/>
          </a:bodyPr>
          <a:lstStyle/>
          <a:p>
            <a:r>
              <a:rPr lang="zh-CN" altLang="en-US" dirty="0">
                <a:latin typeface="MiSans Light" panose="00000400000000000000" pitchFamily="2" charset="-122"/>
                <a:ea typeface="MiSans Light" panose="00000400000000000000" pitchFamily="2" charset="-122"/>
              </a:rPr>
              <a:t>读写队列</a:t>
            </a:r>
            <a:r>
              <a:rPr lang="en-US" altLang="zh-CN" dirty="0">
                <a:latin typeface="MiSans Light" panose="00000400000000000000" pitchFamily="2" charset="-122"/>
                <a:ea typeface="MiSans Light" panose="00000400000000000000" pitchFamily="2" charset="-122"/>
              </a:rPr>
              <a:t>——</a:t>
            </a:r>
            <a:r>
              <a:rPr lang="zh-CN" altLang="en-US" dirty="0">
                <a:latin typeface="MiSans Light" panose="00000400000000000000" pitchFamily="2" charset="-122"/>
                <a:ea typeface="MiSans Light" panose="00000400000000000000" pitchFamily="2" charset="-122"/>
              </a:rPr>
              <a:t>尾节点写入方式</a:t>
            </a:r>
          </a:p>
        </p:txBody>
      </p:sp>
      <p:sp>
        <p:nvSpPr>
          <p:cNvPr id="7" name="文本框 6"/>
          <p:cNvSpPr txBox="1"/>
          <p:nvPr/>
        </p:nvSpPr>
        <p:spPr>
          <a:xfrm>
            <a:off x="5648130" y="1414399"/>
            <a:ext cx="6332375" cy="3371372"/>
          </a:xfrm>
          <a:prstGeom prst="rect">
            <a:avLst/>
          </a:prstGeom>
          <a:noFill/>
        </p:spPr>
        <p:txBody>
          <a:bodyPr wrap="square">
            <a:spAutoFit/>
          </a:bodyPr>
          <a:lstStyle/>
          <a:p>
            <a:pPr marL="0" marR="0" lvl="1" indent="0" fontAlgn="base">
              <a:lnSpc>
                <a:spcPct val="150000"/>
              </a:lnSpc>
              <a:spcBef>
                <a:spcPct val="0"/>
              </a:spcBef>
              <a:spcAft>
                <a:spcPct val="0"/>
              </a:spcAft>
              <a:buClrTx/>
              <a:buSzTx/>
              <a:buFontTx/>
              <a:buChar char="•"/>
            </a:pPr>
            <a:r>
              <a:rPr lang="zh-CN" altLang="zh-CN" dirty="0">
                <a:latin typeface="MiSans Light" panose="00000400000000000000" pitchFamily="2" charset="-122"/>
                <a:ea typeface="MiSans Light" panose="00000400000000000000" pitchFamily="2" charset="-122"/>
              </a:rPr>
              <a:t>消息头节点位置Head，被占用的开始；消息尾节点位置Tail，被占用的结束；开始时Head和Tail均指向起始位置</a:t>
            </a:r>
          </a:p>
          <a:p>
            <a:pPr marL="0" marR="0" lvl="1" indent="0" fontAlgn="base">
              <a:lnSpc>
                <a:spcPct val="150000"/>
              </a:lnSpc>
              <a:spcBef>
                <a:spcPct val="0"/>
              </a:spcBef>
              <a:spcAft>
                <a:spcPct val="0"/>
              </a:spcAft>
              <a:buClrTx/>
              <a:buSzTx/>
              <a:buFontTx/>
              <a:buChar char="•"/>
            </a:pPr>
            <a:r>
              <a:rPr lang="zh-CN" altLang="zh-CN" dirty="0">
                <a:latin typeface="MiSans Light" panose="00000400000000000000" pitchFamily="2" charset="-122"/>
                <a:ea typeface="MiSans Light" panose="00000400000000000000" pitchFamily="2" charset="-122"/>
              </a:rPr>
              <a:t>创建：成功则返回队列ID</a:t>
            </a:r>
          </a:p>
          <a:p>
            <a:pPr marL="0" marR="0" lvl="1" indent="0" fontAlgn="base">
              <a:lnSpc>
                <a:spcPct val="150000"/>
              </a:lnSpc>
              <a:spcBef>
                <a:spcPct val="0"/>
              </a:spcBef>
              <a:spcAft>
                <a:spcPct val="0"/>
              </a:spcAft>
              <a:buClrTx/>
              <a:buSzTx/>
              <a:buFontTx/>
              <a:buChar char="•"/>
            </a:pPr>
            <a:r>
              <a:rPr lang="zh-CN" altLang="zh-CN" dirty="0">
                <a:latin typeface="MiSans Light" panose="00000400000000000000" pitchFamily="2" charset="-122"/>
                <a:ea typeface="MiSans Light" panose="00000400000000000000" pitchFamily="2" charset="-122"/>
              </a:rPr>
              <a:t>写：向队列</a:t>
            </a:r>
            <a:r>
              <a:rPr lang="zh-CN" altLang="zh-CN" b="1" dirty="0">
                <a:latin typeface="MiSans Light" panose="00000400000000000000" pitchFamily="2" charset="-122"/>
                <a:ea typeface="MiSans Light" panose="00000400000000000000" pitchFamily="2" charset="-122"/>
              </a:rPr>
              <a:t>尾节点写入</a:t>
            </a:r>
            <a:r>
              <a:rPr lang="zh-CN" altLang="zh-CN" dirty="0">
                <a:latin typeface="MiSans Light" panose="00000400000000000000" pitchFamily="2" charset="-122"/>
                <a:ea typeface="MiSans Light" panose="00000400000000000000" pitchFamily="2" charset="-122"/>
              </a:rPr>
              <a:t>（尾节点下一个）/向队列</a:t>
            </a:r>
            <a:r>
              <a:rPr lang="zh-CN" altLang="zh-CN" b="1" dirty="0">
                <a:latin typeface="MiSans Light" panose="00000400000000000000" pitchFamily="2" charset="-122"/>
                <a:ea typeface="MiSans Light" panose="00000400000000000000" pitchFamily="2" charset="-122"/>
              </a:rPr>
              <a:t>头节点写入</a:t>
            </a:r>
            <a:r>
              <a:rPr lang="zh-CN" altLang="zh-CN" dirty="0">
                <a:latin typeface="MiSans Light" panose="00000400000000000000" pitchFamily="2" charset="-122"/>
                <a:ea typeface="MiSans Light" panose="00000400000000000000" pitchFamily="2" charset="-122"/>
              </a:rPr>
              <a:t>（头节点上一个）</a:t>
            </a:r>
          </a:p>
          <a:p>
            <a:pPr marL="0" marR="0" lvl="1" indent="0" fontAlgn="base">
              <a:lnSpc>
                <a:spcPct val="150000"/>
              </a:lnSpc>
              <a:spcBef>
                <a:spcPct val="0"/>
              </a:spcBef>
              <a:spcAft>
                <a:spcPct val="0"/>
              </a:spcAft>
              <a:buClrTx/>
              <a:buSzTx/>
              <a:buFontTx/>
              <a:buChar char="•"/>
            </a:pPr>
            <a:r>
              <a:rPr lang="zh-CN" altLang="zh-CN" dirty="0">
                <a:latin typeface="MiSans Light" panose="00000400000000000000" pitchFamily="2" charset="-122"/>
                <a:ea typeface="MiSans Light" panose="00000400000000000000" pitchFamily="2" charset="-122"/>
              </a:rPr>
              <a:t>读：找Head</a:t>
            </a:r>
          </a:p>
          <a:p>
            <a:pPr marL="0" marR="0" lvl="1" indent="0" fontAlgn="base">
              <a:lnSpc>
                <a:spcPct val="150000"/>
              </a:lnSpc>
              <a:spcBef>
                <a:spcPct val="0"/>
              </a:spcBef>
              <a:spcAft>
                <a:spcPct val="0"/>
              </a:spcAft>
              <a:buClrTx/>
              <a:buSzTx/>
              <a:buFontTx/>
              <a:buChar char="•"/>
            </a:pPr>
            <a:r>
              <a:rPr lang="zh-CN" altLang="zh-CN" dirty="0">
                <a:latin typeface="MiSans Light" panose="00000400000000000000" pitchFamily="2" charset="-122"/>
                <a:ea typeface="MiSans Light" panose="00000400000000000000" pitchFamily="2" charset="-122"/>
              </a:rPr>
              <a:t>删除： 根据id找对应队列，队列-&gt;未使用，队列控制块-&gt;初始状态；若动态申请则释放队列所占内存</a:t>
            </a:r>
          </a:p>
        </p:txBody>
      </p:sp>
      <p:sp>
        <p:nvSpPr>
          <p:cNvPr id="8" name="Rectangle 3"/>
          <p:cNvSpPr>
            <a:spLocks noChangeArrowheads="1"/>
          </p:cNvSpPr>
          <p:nvPr/>
        </p:nvSpPr>
        <p:spPr bwMode="auto">
          <a:xfrm>
            <a:off x="620085" y="4964303"/>
            <a:ext cx="5710334"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zh-CN" altLang="zh-CN" sz="2000" dirty="0">
                <a:latin typeface="MiSans Light" panose="00000400000000000000" pitchFamily="2" charset="-122"/>
                <a:ea typeface="MiSans Light" panose="00000400000000000000" pitchFamily="2" charset="-122"/>
              </a:rPr>
              <a:t>作用：</a:t>
            </a:r>
            <a:r>
              <a:rPr lang="zh-CN" altLang="zh-CN" sz="2400" b="1" dirty="0">
                <a:latin typeface="MiSans Light" panose="00000400000000000000" pitchFamily="2" charset="-122"/>
                <a:ea typeface="MiSans Light" panose="00000400000000000000" pitchFamily="2" charset="-122"/>
              </a:rPr>
              <a:t>任务异步通信</a:t>
            </a: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latin typeface="MiSans Light" panose="00000400000000000000" pitchFamily="2" charset="-122"/>
                <a:ea typeface="MiSans Light" panose="00000400000000000000" pitchFamily="2" charset="-122"/>
              </a:rPr>
              <a:t>可从中读取消息</a:t>
            </a: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latin typeface="MiSans Light" panose="00000400000000000000" pitchFamily="2" charset="-122"/>
                <a:ea typeface="MiSans Light" panose="00000400000000000000" pitchFamily="2" charset="-122"/>
              </a:rPr>
              <a:t>可往里写入消息</a:t>
            </a:r>
          </a:p>
          <a:p>
            <a:pPr marL="0" marR="0" lvl="0" indent="0" algn="l" defTabSz="914400" rtl="0" eaLnBrk="0" fontAlgn="base" latinLnBrk="0" hangingPunct="0">
              <a:lnSpc>
                <a:spcPct val="100000"/>
              </a:lnSpc>
              <a:spcBef>
                <a:spcPct val="0"/>
              </a:spcBef>
              <a:spcAft>
                <a:spcPct val="0"/>
              </a:spcAft>
              <a:buClrTx/>
              <a:buSzTx/>
              <a:buFontTx/>
              <a:buChar char="•"/>
            </a:pPr>
            <a:r>
              <a:rPr lang="zh-CN" altLang="zh-CN" sz="2000" dirty="0">
                <a:latin typeface="MiSans Light" panose="00000400000000000000" pitchFamily="2" charset="-122"/>
                <a:ea typeface="MiSans Light" panose="00000400000000000000" pitchFamily="2" charset="-122"/>
              </a:rPr>
              <a:t>缓冲消息（不立即处理放入队列的消息）</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242579" y="3068926"/>
            <a:ext cx="7906138" cy="3935373"/>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1. </a:t>
            </a:r>
            <a:r>
              <a:rPr lang="zh-CN" altLang="en-US" sz="1400" b="1" dirty="0">
                <a:latin typeface="MiSans Light" panose="00000400000000000000" pitchFamily="2" charset="-122"/>
                <a:ea typeface="MiSans Light" panose="00000400000000000000" pitchFamily="2" charset="-122"/>
              </a:rPr>
              <a:t>队列内存空间的指针</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2. </a:t>
            </a:r>
            <a:r>
              <a:rPr lang="zh-CN" altLang="en-US" sz="1400" b="1" dirty="0">
                <a:latin typeface="MiSans Light" panose="00000400000000000000" pitchFamily="2" charset="-122"/>
                <a:ea typeface="MiSans Light" panose="00000400000000000000" pitchFamily="2" charset="-122"/>
              </a:rPr>
              <a:t>队列状态：没被使用</a:t>
            </a:r>
            <a:r>
              <a:rPr lang="en-US" altLang="zh-CN" sz="1400" b="1" dirty="0">
                <a:latin typeface="MiSans Light" panose="00000400000000000000" pitchFamily="2" charset="-122"/>
                <a:ea typeface="MiSans Light" panose="00000400000000000000" pitchFamily="2" charset="-122"/>
              </a:rPr>
              <a:t>/</a:t>
            </a:r>
            <a:r>
              <a:rPr lang="zh-CN" altLang="en-US" sz="1400" b="1" dirty="0">
                <a:latin typeface="MiSans Light" panose="00000400000000000000" pitchFamily="2" charset="-122"/>
                <a:ea typeface="MiSans Light" panose="00000400000000000000" pitchFamily="2" charset="-122"/>
              </a:rPr>
              <a:t>被使用</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3. </a:t>
            </a:r>
            <a:r>
              <a:rPr lang="zh-CN" altLang="en-US" sz="1400" b="1" dirty="0">
                <a:latin typeface="MiSans Light" panose="00000400000000000000" pitchFamily="2" charset="-122"/>
                <a:ea typeface="MiSans Light" panose="00000400000000000000" pitchFamily="2" charset="-122"/>
              </a:rPr>
              <a:t>创建队列时内存分配方式：由系统自行动态申请内存获取</a:t>
            </a:r>
            <a:r>
              <a:rPr lang="en-US" altLang="zh-CN" sz="1400" b="1" dirty="0">
                <a:latin typeface="MiSans Light" panose="00000400000000000000" pitchFamily="2" charset="-122"/>
                <a:ea typeface="MiSans Light" panose="00000400000000000000" pitchFamily="2" charset="-122"/>
              </a:rPr>
              <a:t>/</a:t>
            </a:r>
            <a:r>
              <a:rPr lang="zh-CN" altLang="en-US" sz="1400" b="1" dirty="0">
                <a:latin typeface="MiSans Light" panose="00000400000000000000" pitchFamily="2" charset="-122"/>
                <a:ea typeface="MiSans Light" panose="00000400000000000000" pitchFamily="2" charset="-122"/>
              </a:rPr>
              <a:t>由接口调用者自行申请后传入接口</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4. </a:t>
            </a:r>
            <a:r>
              <a:rPr lang="zh-CN" altLang="en-US" sz="1400" b="1" dirty="0">
                <a:latin typeface="MiSans Light" panose="00000400000000000000" pitchFamily="2" charset="-122"/>
                <a:ea typeface="MiSans Light" panose="00000400000000000000" pitchFamily="2" charset="-122"/>
              </a:rPr>
              <a:t>节点个数、队列长度</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5. </a:t>
            </a:r>
            <a:r>
              <a:rPr lang="zh-CN" altLang="en-US" sz="1400" b="1" dirty="0">
                <a:latin typeface="MiSans Light" panose="00000400000000000000" pitchFamily="2" charset="-122"/>
                <a:ea typeface="MiSans Light" panose="00000400000000000000" pitchFamily="2" charset="-122"/>
              </a:rPr>
              <a:t>消息节点大小</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6. </a:t>
            </a:r>
            <a:r>
              <a:rPr lang="zh-CN" altLang="en-US" sz="1400" b="1" dirty="0">
                <a:latin typeface="MiSans Light" panose="00000400000000000000" pitchFamily="2" charset="-122"/>
                <a:ea typeface="MiSans Light" panose="00000400000000000000" pitchFamily="2" charset="-122"/>
              </a:rPr>
              <a:t>队列</a:t>
            </a:r>
            <a:r>
              <a:rPr lang="en-US" altLang="zh-CN" sz="1400" b="1" dirty="0">
                <a:latin typeface="MiSans Light" panose="00000400000000000000" pitchFamily="2" charset="-122"/>
                <a:ea typeface="MiSans Light" panose="00000400000000000000" pitchFamily="2" charset="-122"/>
              </a:rPr>
              <a:t>id</a:t>
            </a:r>
            <a:endParaRPr lang="en-US" altLang="zh-CN" sz="105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7. </a:t>
            </a:r>
            <a:r>
              <a:rPr lang="zh-CN" altLang="en-US" sz="1400" b="1" dirty="0">
                <a:latin typeface="MiSans Light" panose="00000400000000000000" pitchFamily="2" charset="-122"/>
                <a:ea typeface="MiSans Light" panose="00000400000000000000" pitchFamily="2" charset="-122"/>
              </a:rPr>
              <a:t>头节点位置（数组下标）</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8. </a:t>
            </a:r>
            <a:r>
              <a:rPr lang="zh-CN" altLang="en-US" sz="1400" b="1" dirty="0">
                <a:latin typeface="MiSans Light" panose="00000400000000000000" pitchFamily="2" charset="-122"/>
                <a:ea typeface="MiSans Light" panose="00000400000000000000" pitchFamily="2" charset="-122"/>
              </a:rPr>
              <a:t>尾节点位置（数组下标）</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9. </a:t>
            </a:r>
            <a:r>
              <a:rPr lang="zh-CN" altLang="en-US" sz="1400" b="1" dirty="0">
                <a:latin typeface="MiSans Light" panose="00000400000000000000" pitchFamily="2" charset="-122"/>
                <a:ea typeface="MiSans Light" panose="00000400000000000000" pitchFamily="2" charset="-122"/>
              </a:rPr>
              <a:t>可读消息数</a:t>
            </a:r>
            <a:r>
              <a:rPr lang="en-US" altLang="zh-CN" sz="1400" b="1" dirty="0">
                <a:latin typeface="MiSans Light" panose="00000400000000000000" pitchFamily="2" charset="-122"/>
                <a:ea typeface="MiSans Light" panose="00000400000000000000" pitchFamily="2" charset="-122"/>
              </a:rPr>
              <a:t>/</a:t>
            </a:r>
            <a:r>
              <a:rPr lang="zh-CN" altLang="en-US" sz="1400" b="1" dirty="0">
                <a:latin typeface="MiSans Light" panose="00000400000000000000" pitchFamily="2" charset="-122"/>
                <a:ea typeface="MiSans Light" panose="00000400000000000000" pitchFamily="2" charset="-122"/>
              </a:rPr>
              <a:t>可写消息数（</a:t>
            </a:r>
            <a:r>
              <a:rPr lang="en-US" altLang="zh-CN" sz="1400" b="1" dirty="0" err="1">
                <a:latin typeface="MiSans Light" panose="00000400000000000000" pitchFamily="2" charset="-122"/>
                <a:ea typeface="MiSans Light" panose="00000400000000000000" pitchFamily="2" charset="-122"/>
              </a:rPr>
              <a:t>QueueReadWrite</a:t>
            </a:r>
            <a:r>
              <a:rPr lang="zh-CN" altLang="en-US" sz="1400" b="1" dirty="0">
                <a:latin typeface="MiSans Light" panose="00000400000000000000" pitchFamily="2" charset="-122"/>
                <a:ea typeface="MiSans Light" panose="00000400000000000000" pitchFamily="2" charset="-122"/>
              </a:rPr>
              <a:t>）</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10. </a:t>
            </a:r>
            <a:r>
              <a:rPr lang="zh-CN" altLang="en-US" sz="1400" b="1" dirty="0">
                <a:latin typeface="MiSans Light" panose="00000400000000000000" pitchFamily="2" charset="-122"/>
                <a:ea typeface="MiSans Light" panose="00000400000000000000" pitchFamily="2" charset="-122"/>
              </a:rPr>
              <a:t>读取</a:t>
            </a:r>
            <a:r>
              <a:rPr lang="en-US" altLang="zh-CN" sz="1400" b="1" dirty="0">
                <a:latin typeface="MiSans Light" panose="00000400000000000000" pitchFamily="2" charset="-122"/>
                <a:ea typeface="MiSans Light" panose="00000400000000000000" pitchFamily="2" charset="-122"/>
              </a:rPr>
              <a:t>/</a:t>
            </a:r>
            <a:r>
              <a:rPr lang="zh-CN" altLang="en-US" sz="1400" b="1" dirty="0">
                <a:latin typeface="MiSans Light" panose="00000400000000000000" pitchFamily="2" charset="-122"/>
                <a:ea typeface="MiSans Light" panose="00000400000000000000" pitchFamily="2" charset="-122"/>
              </a:rPr>
              <a:t>写入任务等待链表</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400" b="1" dirty="0">
                <a:latin typeface="MiSans Light" panose="00000400000000000000" pitchFamily="2" charset="-122"/>
                <a:ea typeface="MiSans Light" panose="00000400000000000000" pitchFamily="2" charset="-122"/>
              </a:rPr>
              <a:t>11. CMSIS-RTOS</a:t>
            </a:r>
            <a:r>
              <a:rPr lang="zh-CN" altLang="en-US" sz="1400" b="1" dirty="0">
                <a:latin typeface="MiSans Light" panose="00000400000000000000" pitchFamily="2" charset="-122"/>
                <a:ea typeface="MiSans Light" panose="00000400000000000000" pitchFamily="2" charset="-122"/>
              </a:rPr>
              <a:t>中的</a:t>
            </a:r>
            <a:r>
              <a:rPr lang="en-US" altLang="zh-CN" sz="1400" b="1" dirty="0" err="1">
                <a:latin typeface="MiSans Light" panose="00000400000000000000" pitchFamily="2" charset="-122"/>
                <a:ea typeface="MiSans Light" panose="00000400000000000000" pitchFamily="2" charset="-122"/>
              </a:rPr>
              <a:t>MailBox</a:t>
            </a:r>
            <a:r>
              <a:rPr lang="zh-CN" altLang="en-US" sz="1400" b="1" dirty="0">
                <a:latin typeface="MiSans Light" panose="00000400000000000000" pitchFamily="2" charset="-122"/>
                <a:ea typeface="MiSans Light" panose="00000400000000000000" pitchFamily="2" charset="-122"/>
              </a:rPr>
              <a:t>模块使用的内存块链表</a:t>
            </a:r>
            <a:endParaRPr lang="en-US" altLang="zh-CN"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en-US" altLang="zh-CN" sz="1400" b="1"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2"/>
          <a:stretch>
            <a:fillRect/>
          </a:stretch>
        </p:blipFill>
        <p:spPr>
          <a:xfrm>
            <a:off x="566186" y="728253"/>
            <a:ext cx="10588881" cy="2452791"/>
          </a:xfrm>
          <a:prstGeom prst="rect">
            <a:avLst/>
          </a:prstGeom>
        </p:spPr>
      </p:pic>
      <p:pic>
        <p:nvPicPr>
          <p:cNvPr id="5" name="图片 4"/>
          <p:cNvPicPr>
            <a:picLocks noChangeAspect="1"/>
          </p:cNvPicPr>
          <p:nvPr/>
        </p:nvPicPr>
        <p:blipFill>
          <a:blip r:embed="rId3"/>
          <a:stretch>
            <a:fillRect/>
          </a:stretch>
        </p:blipFill>
        <p:spPr>
          <a:xfrm>
            <a:off x="559836" y="3285085"/>
            <a:ext cx="2664507" cy="1245993"/>
          </a:xfrm>
          <a:prstGeom prst="rect">
            <a:avLst/>
          </a:prstGeom>
        </p:spPr>
      </p:pic>
      <p:sp>
        <p:nvSpPr>
          <p:cNvPr id="7" name="文本框 6"/>
          <p:cNvSpPr txBox="1"/>
          <p:nvPr/>
        </p:nvSpPr>
        <p:spPr>
          <a:xfrm>
            <a:off x="559836" y="202674"/>
            <a:ext cx="6096000" cy="58637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队列控制块结构体定义</a:t>
            </a:r>
            <a:endParaRPr lang="en-US" altLang="zh-CN" sz="2400" b="1" dirty="0">
              <a:latin typeface="MiSans Bold" panose="00000800000000000000" pitchFamily="2" charset="-122"/>
              <a:ea typeface="MiSans Bold" panose="00000800000000000000" pitchFamily="2" charset="-122"/>
            </a:endParaRPr>
          </a:p>
        </p:txBody>
      </p:sp>
      <p:pic>
        <p:nvPicPr>
          <p:cNvPr id="11" name="图片 10"/>
          <p:cNvPicPr>
            <a:picLocks noChangeAspect="1"/>
          </p:cNvPicPr>
          <p:nvPr/>
        </p:nvPicPr>
        <p:blipFill>
          <a:blip r:embed="rId4"/>
          <a:stretch>
            <a:fillRect/>
          </a:stretch>
        </p:blipFill>
        <p:spPr>
          <a:xfrm>
            <a:off x="7951451" y="4068147"/>
            <a:ext cx="3197266" cy="7933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4955" y="312843"/>
            <a:ext cx="6096000"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常用宏定义</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534955" y="979808"/>
            <a:ext cx="9606078" cy="1464812"/>
          </a:xfrm>
          <a:prstGeom prst="rect">
            <a:avLst/>
          </a:prstGeom>
        </p:spPr>
      </p:pic>
      <p:sp>
        <p:nvSpPr>
          <p:cNvPr id="6" name="矩形 5"/>
          <p:cNvSpPr/>
          <p:nvPr/>
        </p:nvSpPr>
        <p:spPr>
          <a:xfrm>
            <a:off x="9019593" y="1114623"/>
            <a:ext cx="1318726" cy="4494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count</a:t>
            </a:r>
            <a:endParaRPr lang="zh-CN" altLang="en-US" dirty="0">
              <a:solidFill>
                <a:schemeClr val="tx1"/>
              </a:solidFill>
            </a:endParaRPr>
          </a:p>
        </p:txBody>
      </p:sp>
      <p:sp>
        <p:nvSpPr>
          <p:cNvPr id="7" name="矩形 6"/>
          <p:cNvSpPr/>
          <p:nvPr/>
        </p:nvSpPr>
        <p:spPr>
          <a:xfrm>
            <a:off x="10338319" y="1114623"/>
            <a:ext cx="1318726" cy="4494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index</a:t>
            </a:r>
            <a:endParaRPr lang="zh-CN" altLang="en-US" dirty="0">
              <a:solidFill>
                <a:schemeClr val="tx1"/>
              </a:solidFill>
            </a:endParaRPr>
          </a:p>
        </p:txBody>
      </p:sp>
      <p:sp>
        <p:nvSpPr>
          <p:cNvPr id="8" name="文本框 7"/>
          <p:cNvSpPr txBox="1"/>
          <p:nvPr/>
        </p:nvSpPr>
        <p:spPr>
          <a:xfrm>
            <a:off x="9458131" y="1508444"/>
            <a:ext cx="1760376" cy="504049"/>
          </a:xfrm>
          <a:prstGeom prst="rect">
            <a:avLst/>
          </a:prstGeom>
          <a:noFill/>
        </p:spPr>
        <p:txBody>
          <a:bodyPr wrap="square" rtlCol="0">
            <a:spAutoFit/>
          </a:bodyPr>
          <a:lstStyle/>
          <a:p>
            <a:pPr>
              <a:lnSpc>
                <a:spcPct val="150000"/>
              </a:lnSpc>
            </a:pPr>
            <a:r>
              <a:rPr lang="zh-CN" altLang="en-US" sz="2000" b="1" dirty="0">
                <a:latin typeface="MiSans Light" panose="00000400000000000000" pitchFamily="2" charset="-122"/>
                <a:ea typeface="MiSans Light" panose="00000400000000000000" pitchFamily="2" charset="-122"/>
              </a:rPr>
              <a:t>队列编号组成</a:t>
            </a:r>
          </a:p>
        </p:txBody>
      </p:sp>
      <p:sp>
        <p:nvSpPr>
          <p:cNvPr id="9" name="文本框 8"/>
          <p:cNvSpPr txBox="1"/>
          <p:nvPr/>
        </p:nvSpPr>
        <p:spPr>
          <a:xfrm>
            <a:off x="225490" y="2494511"/>
            <a:ext cx="3015344" cy="2955874"/>
          </a:xfrm>
          <a:prstGeom prst="rect">
            <a:avLst/>
          </a:prstGeom>
          <a:noFill/>
        </p:spPr>
        <p:txBody>
          <a:bodyPr wrap="square" rtlCol="0">
            <a:spAutoFit/>
          </a:bodyPr>
          <a:lstStyle/>
          <a:p>
            <a:pPr marL="457200" indent="-457200">
              <a:lnSpc>
                <a:spcPct val="150000"/>
              </a:lnSpc>
              <a:buAutoNum type="arabicPeriod"/>
            </a:pPr>
            <a:r>
              <a:rPr lang="zh-CN" altLang="en-US" b="1" dirty="0">
                <a:latin typeface="MiSans Light" panose="00000400000000000000" pitchFamily="2" charset="-122"/>
                <a:ea typeface="MiSans Light" panose="00000400000000000000" pitchFamily="2" charset="-122"/>
              </a:rPr>
              <a:t>分割位数</a:t>
            </a:r>
            <a:endParaRPr lang="en-US" altLang="zh-CN" b="1" dirty="0">
              <a:latin typeface="MiSans Light" panose="00000400000000000000" pitchFamily="2" charset="-122"/>
              <a:ea typeface="MiSans Light" panose="00000400000000000000" pitchFamily="2" charset="-122"/>
            </a:endParaRPr>
          </a:p>
          <a:p>
            <a:pPr marL="457200" indent="-457200">
              <a:lnSpc>
                <a:spcPct val="150000"/>
              </a:lnSpc>
              <a:buAutoNum type="arabicPeriod"/>
            </a:pPr>
            <a:r>
              <a:rPr lang="zh-CN" altLang="en-US" b="1" dirty="0">
                <a:latin typeface="MiSans Light" panose="00000400000000000000" pitchFamily="2" charset="-122"/>
                <a:ea typeface="MiSans Light" panose="00000400000000000000" pitchFamily="2" charset="-122"/>
              </a:rPr>
              <a:t>队列被删除时更新</a:t>
            </a:r>
            <a:r>
              <a:rPr lang="en-US" altLang="zh-CN" b="1" dirty="0">
                <a:latin typeface="MiSans Light" panose="00000400000000000000" pitchFamily="2" charset="-122"/>
                <a:ea typeface="MiSans Light" panose="00000400000000000000" pitchFamily="2" charset="-122"/>
              </a:rPr>
              <a:t>id</a:t>
            </a:r>
          </a:p>
          <a:p>
            <a:pPr marL="457200" indent="-457200">
              <a:lnSpc>
                <a:spcPct val="150000"/>
              </a:lnSpc>
              <a:buAutoNum type="arabicPeriod"/>
            </a:pPr>
            <a:r>
              <a:rPr lang="zh-CN" altLang="en-US" b="1" dirty="0">
                <a:latin typeface="MiSans Light" panose="00000400000000000000" pitchFamily="2" charset="-122"/>
                <a:ea typeface="MiSans Light" panose="00000400000000000000" pitchFamily="2" charset="-122"/>
              </a:rPr>
              <a:t>获取低</a:t>
            </a:r>
            <a:r>
              <a:rPr lang="en-US" altLang="zh-CN" b="1" dirty="0">
                <a:latin typeface="MiSans Light" panose="00000400000000000000" pitchFamily="2" charset="-122"/>
                <a:ea typeface="MiSans Light" panose="00000400000000000000" pitchFamily="2" charset="-122"/>
              </a:rPr>
              <a:t>16</a:t>
            </a:r>
            <a:r>
              <a:rPr lang="zh-CN" altLang="en-US" b="1" dirty="0">
                <a:latin typeface="MiSans Light" panose="00000400000000000000" pitchFamily="2" charset="-122"/>
                <a:ea typeface="MiSans Light" panose="00000400000000000000" pitchFamily="2" charset="-122"/>
              </a:rPr>
              <a:t>位</a:t>
            </a:r>
            <a:endParaRPr lang="en-US" altLang="zh-CN" b="1" dirty="0">
              <a:latin typeface="MiSans Light" panose="00000400000000000000" pitchFamily="2" charset="-122"/>
              <a:ea typeface="MiSans Light" panose="00000400000000000000" pitchFamily="2" charset="-122"/>
            </a:endParaRPr>
          </a:p>
          <a:p>
            <a:pPr marL="457200" indent="-457200">
              <a:lnSpc>
                <a:spcPct val="150000"/>
              </a:lnSpc>
              <a:buAutoNum type="arabicPeriod"/>
            </a:pPr>
            <a:r>
              <a:rPr lang="zh-CN" altLang="en-US" b="1" dirty="0">
                <a:latin typeface="MiSans Light" panose="00000400000000000000" pitchFamily="2" charset="-122"/>
                <a:ea typeface="MiSans Light" panose="00000400000000000000" pitchFamily="2" charset="-122"/>
              </a:rPr>
              <a:t>获取高</a:t>
            </a:r>
            <a:r>
              <a:rPr lang="en-US" altLang="zh-CN" b="1" dirty="0">
                <a:latin typeface="MiSans Light" panose="00000400000000000000" pitchFamily="2" charset="-122"/>
                <a:ea typeface="MiSans Light" panose="00000400000000000000" pitchFamily="2" charset="-122"/>
              </a:rPr>
              <a:t>16</a:t>
            </a:r>
            <a:r>
              <a:rPr lang="zh-CN" altLang="en-US" b="1" dirty="0">
                <a:latin typeface="MiSans Light" panose="00000400000000000000" pitchFamily="2" charset="-122"/>
                <a:ea typeface="MiSans Light" panose="00000400000000000000" pitchFamily="2" charset="-122"/>
              </a:rPr>
              <a:t>位（被删除次数）</a:t>
            </a:r>
            <a:endParaRPr lang="en-US" altLang="zh-CN" b="1" dirty="0">
              <a:latin typeface="MiSans Light" panose="00000400000000000000" pitchFamily="2" charset="-122"/>
              <a:ea typeface="MiSans Light" panose="00000400000000000000" pitchFamily="2" charset="-122"/>
            </a:endParaRPr>
          </a:p>
          <a:p>
            <a:pPr marL="457200" indent="-457200">
              <a:lnSpc>
                <a:spcPct val="150000"/>
              </a:lnSpc>
              <a:buAutoNum type="arabicPeriod"/>
            </a:pPr>
            <a:r>
              <a:rPr lang="zh-CN" altLang="en-US" b="1" dirty="0">
                <a:latin typeface="MiSans Light" panose="00000400000000000000" pitchFamily="2" charset="-122"/>
                <a:ea typeface="MiSans Light" panose="00000400000000000000" pitchFamily="2" charset="-122"/>
              </a:rPr>
              <a:t>获取</a:t>
            </a:r>
            <a:r>
              <a:rPr lang="en-US" altLang="zh-CN" b="1" dirty="0">
                <a:latin typeface="MiSans Light" panose="00000400000000000000" pitchFamily="2" charset="-122"/>
                <a:ea typeface="MiSans Light" panose="00000400000000000000" pitchFamily="2" charset="-122"/>
              </a:rPr>
              <a:t>id</a:t>
            </a:r>
            <a:r>
              <a:rPr lang="zh-CN" altLang="en-US" b="1" dirty="0">
                <a:latin typeface="MiSans Light" panose="00000400000000000000" pitchFamily="2" charset="-122"/>
                <a:ea typeface="MiSans Light" panose="00000400000000000000" pitchFamily="2" charset="-122"/>
              </a:rPr>
              <a:t>对应的队列控制块</a:t>
            </a:r>
          </a:p>
        </p:txBody>
      </p:sp>
      <p:pic>
        <p:nvPicPr>
          <p:cNvPr id="11" name="图片 10"/>
          <p:cNvPicPr>
            <a:picLocks noChangeAspect="1"/>
          </p:cNvPicPr>
          <p:nvPr/>
        </p:nvPicPr>
        <p:blipFill>
          <a:blip r:embed="rId3"/>
          <a:stretch>
            <a:fillRect/>
          </a:stretch>
        </p:blipFill>
        <p:spPr>
          <a:xfrm>
            <a:off x="3100873" y="2507980"/>
            <a:ext cx="8972774" cy="2986379"/>
          </a:xfrm>
          <a:prstGeom prst="rect">
            <a:avLst/>
          </a:prstGeom>
        </p:spPr>
      </p:pic>
      <p:sp>
        <p:nvSpPr>
          <p:cNvPr id="13" name="文本框 12"/>
          <p:cNvSpPr txBox="1"/>
          <p:nvPr/>
        </p:nvSpPr>
        <p:spPr>
          <a:xfrm>
            <a:off x="5741438" y="5494359"/>
            <a:ext cx="5125615" cy="881139"/>
          </a:xfrm>
          <a:prstGeom prst="rect">
            <a:avLst/>
          </a:prstGeom>
          <a:noFill/>
        </p:spPr>
        <p:txBody>
          <a:bodyPr wrap="square">
            <a:spAutoFit/>
          </a:bodyPr>
          <a:lstStyle/>
          <a:p>
            <a:pPr>
              <a:lnSpc>
                <a:spcPct val="150000"/>
              </a:lnSpc>
            </a:pPr>
            <a:r>
              <a:rPr lang="zh-CN" altLang="en-US" dirty="0"/>
              <a:t>读取消息操作类型使用</a:t>
            </a:r>
            <a:r>
              <a:rPr lang="en-US" altLang="zh-CN" dirty="0"/>
              <a:t>2</a:t>
            </a:r>
            <a:r>
              <a:rPr lang="zh-CN" altLang="en-US" dirty="0"/>
              <a:t>比特的数字来表示，高</a:t>
            </a:r>
            <a:r>
              <a:rPr lang="en-US" altLang="zh-CN" dirty="0"/>
              <a:t>1</a:t>
            </a:r>
            <a:r>
              <a:rPr lang="zh-CN" altLang="en-US" dirty="0"/>
              <a:t>位表示队首还是队尾，低</a:t>
            </a:r>
            <a:r>
              <a:rPr lang="en-US" altLang="zh-CN" dirty="0"/>
              <a:t>1</a:t>
            </a:r>
            <a:r>
              <a:rPr lang="zh-CN" altLang="en-US" dirty="0"/>
              <a:t>位表示读取还是写入</a:t>
            </a:r>
          </a:p>
        </p:txBody>
      </p:sp>
      <p:sp>
        <p:nvSpPr>
          <p:cNvPr id="15" name="矩形 14"/>
          <p:cNvSpPr/>
          <p:nvPr/>
        </p:nvSpPr>
        <p:spPr>
          <a:xfrm>
            <a:off x="2715209" y="5811802"/>
            <a:ext cx="1318726" cy="4494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队首</a:t>
            </a:r>
            <a:r>
              <a:rPr lang="en-US" altLang="zh-CN" dirty="0">
                <a:solidFill>
                  <a:schemeClr val="tx1"/>
                </a:solidFill>
              </a:rPr>
              <a:t>/</a:t>
            </a:r>
            <a:r>
              <a:rPr lang="zh-CN" altLang="en-US" dirty="0">
                <a:solidFill>
                  <a:schemeClr val="tx1"/>
                </a:solidFill>
              </a:rPr>
              <a:t>队尾</a:t>
            </a:r>
          </a:p>
        </p:txBody>
      </p:sp>
      <p:sp>
        <p:nvSpPr>
          <p:cNvPr id="16" name="矩形 15"/>
          <p:cNvSpPr/>
          <p:nvPr/>
        </p:nvSpPr>
        <p:spPr>
          <a:xfrm>
            <a:off x="4033935" y="5811802"/>
            <a:ext cx="1318726" cy="4494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读取</a:t>
            </a:r>
            <a:r>
              <a:rPr lang="en-US" altLang="zh-CN" dirty="0">
                <a:solidFill>
                  <a:schemeClr val="tx1"/>
                </a:solidFill>
              </a:rPr>
              <a:t>/</a:t>
            </a:r>
            <a:r>
              <a:rPr lang="zh-CN" altLang="en-US" dirty="0">
                <a:solidFill>
                  <a:schemeClr val="tx1"/>
                </a:solidFill>
              </a:rPr>
              <a:t>写入</a:t>
            </a:r>
          </a:p>
        </p:txBody>
      </p:sp>
      <p:pic>
        <p:nvPicPr>
          <p:cNvPr id="17" name="图片 16"/>
          <p:cNvPicPr>
            <a:picLocks noChangeAspect="1"/>
          </p:cNvPicPr>
          <p:nvPr/>
        </p:nvPicPr>
        <p:blipFill>
          <a:blip r:embed="rId4"/>
          <a:stretch>
            <a:fillRect/>
          </a:stretch>
        </p:blipFill>
        <p:spPr>
          <a:xfrm>
            <a:off x="5609722" y="2494511"/>
            <a:ext cx="2042465" cy="95511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6096000"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队列初始化</a:t>
            </a:r>
            <a:endParaRPr lang="en-US" altLang="zh-CN" sz="2400" b="1" dirty="0">
              <a:latin typeface="MiSans Bold" panose="00000800000000000000" pitchFamily="2" charset="-122"/>
              <a:ea typeface="MiSans Bold" panose="00000800000000000000" pitchFamily="2" charset="-122"/>
            </a:endParaRPr>
          </a:p>
        </p:txBody>
      </p:sp>
      <p:pic>
        <p:nvPicPr>
          <p:cNvPr id="20" name="图片 19"/>
          <p:cNvPicPr>
            <a:picLocks noChangeAspect="1"/>
          </p:cNvPicPr>
          <p:nvPr/>
        </p:nvPicPr>
        <p:blipFill>
          <a:blip r:embed="rId2"/>
          <a:stretch>
            <a:fillRect/>
          </a:stretch>
        </p:blipFill>
        <p:spPr>
          <a:xfrm>
            <a:off x="304520" y="1004641"/>
            <a:ext cx="6387874" cy="3697660"/>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墨迹 4"/>
              <p14:cNvContentPartPr/>
              <p14:nvPr/>
            </p14:nvContentPartPr>
            <p14:xfrm>
              <a:off x="3162200" y="-184380"/>
              <a:ext cx="360" cy="360"/>
            </p14:xfrm>
          </p:contentPart>
        </mc:Choice>
        <mc:Fallback xmlns="">
          <p:pic>
            <p:nvPicPr>
              <p:cNvPr id="5" name="墨迹 4"/>
            </p:nvPicPr>
            <p:blipFill>
              <a:blip r:embed="rId4"/>
            </p:blipFill>
            <p:spPr>
              <a:xfrm>
                <a:off x="3162200" y="-184380"/>
                <a:ext cx="36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367880" y="2062890"/>
              <a:ext cx="4310640" cy="360"/>
            </p14:xfrm>
          </p:contentPart>
        </mc:Choice>
        <mc:Fallback xmlns="">
          <p:pic>
            <p:nvPicPr>
              <p:cNvPr id="9" name="墨迹 8"/>
            </p:nvPicPr>
            <p:blipFill>
              <a:blip r:embed="rId6"/>
            </p:blipFill>
            <p:spPr>
              <a:xfrm>
                <a:off x="367880" y="2062890"/>
                <a:ext cx="431064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3" name="墨迹 12"/>
              <p14:cNvContentPartPr/>
              <p14:nvPr/>
            </p14:nvContentPartPr>
            <p14:xfrm>
              <a:off x="313880" y="2932650"/>
              <a:ext cx="4430880" cy="360"/>
            </p14:xfrm>
          </p:contentPart>
        </mc:Choice>
        <mc:Fallback xmlns="">
          <p:pic>
            <p:nvPicPr>
              <p:cNvPr id="13" name="墨迹 12"/>
            </p:nvPicPr>
            <p:blipFill>
              <a:blip r:embed="rId8"/>
            </p:blipFill>
            <p:spPr>
              <a:xfrm>
                <a:off x="313880" y="2932650"/>
                <a:ext cx="4430880" cy="360"/>
              </a:xfrm>
              <a:prstGeom prst="rect"/>
            </p:spPr>
          </p:pic>
        </mc:Fallback>
      </mc:AlternateContent>
      <mc:AlternateContent xmlns:mc="http://schemas.openxmlformats.org/markup-compatibility/2006" xmlns:p14="http://schemas.microsoft.com/office/powerpoint/2010/main">
        <mc:Choice Requires="p14">
          <p:contentPart p14:bwMode="auto" r:id="rId9">
            <p14:nvContentPartPr>
              <p14:cNvPr id="14" name="墨迹 13"/>
              <p14:cNvContentPartPr/>
              <p14:nvPr/>
            </p14:nvContentPartPr>
            <p14:xfrm>
              <a:off x="304520" y="3072330"/>
              <a:ext cx="4436280" cy="360"/>
            </p14:xfrm>
          </p:contentPart>
        </mc:Choice>
        <mc:Fallback xmlns="">
          <p:pic>
            <p:nvPicPr>
              <p:cNvPr id="14" name="墨迹 13"/>
            </p:nvPicPr>
            <p:blipFill>
              <a:blip r:embed="rId10"/>
            </p:blipFill>
            <p:spPr>
              <a:xfrm>
                <a:off x="304520" y="3072330"/>
                <a:ext cx="4436280" cy="360"/>
              </a:xfrm>
              <a:prstGeom prst="rect"/>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p14:cNvContentPartPr/>
              <p14:nvPr/>
            </p14:nvContentPartPr>
            <p14:xfrm>
              <a:off x="336200" y="3891690"/>
              <a:ext cx="6319080" cy="360"/>
            </p14:xfrm>
          </p:contentPart>
        </mc:Choice>
        <mc:Fallback xmlns="">
          <p:pic>
            <p:nvPicPr>
              <p:cNvPr id="15" name="墨迹 14"/>
            </p:nvPicPr>
            <p:blipFill>
              <a:blip r:embed="rId12"/>
            </p:blipFill>
            <p:spPr>
              <a:xfrm>
                <a:off x="336200" y="3891690"/>
                <a:ext cx="6319080" cy="360"/>
              </a:xfrm>
              <a:prstGeom prst="rect"/>
            </p:spPr>
          </p:pic>
        </mc:Fallback>
      </mc:AlternateContent>
      <p:sp>
        <p:nvSpPr>
          <p:cNvPr id="21" name="文本框 20"/>
          <p:cNvSpPr txBox="1"/>
          <p:nvPr/>
        </p:nvSpPr>
        <p:spPr>
          <a:xfrm>
            <a:off x="4948539" y="1300087"/>
            <a:ext cx="2444750" cy="369332"/>
          </a:xfrm>
          <a:prstGeom prst="rect">
            <a:avLst/>
          </a:prstGeom>
          <a:noFill/>
        </p:spPr>
        <p:txBody>
          <a:bodyPr wrap="square" rtlCol="0">
            <a:spAutoFit/>
          </a:bodyPr>
          <a:lstStyle/>
          <a:p>
            <a:r>
              <a:rPr lang="zh-CN" altLang="en-US" dirty="0"/>
              <a:t>①准备工作</a:t>
            </a:r>
          </a:p>
        </p:txBody>
      </p:sp>
      <p:sp>
        <p:nvSpPr>
          <p:cNvPr id="22" name="文本框 21"/>
          <p:cNvSpPr txBox="1"/>
          <p:nvPr/>
        </p:nvSpPr>
        <p:spPr>
          <a:xfrm>
            <a:off x="4948539" y="2010761"/>
            <a:ext cx="1593916" cy="369332"/>
          </a:xfrm>
          <a:prstGeom prst="rect">
            <a:avLst/>
          </a:prstGeom>
          <a:noFill/>
        </p:spPr>
        <p:txBody>
          <a:bodyPr wrap="square" rtlCol="0">
            <a:spAutoFit/>
          </a:bodyPr>
          <a:lstStyle/>
          <a:p>
            <a:r>
              <a:rPr lang="zh-CN" altLang="en-US" dirty="0"/>
              <a:t>②申请内存</a:t>
            </a:r>
          </a:p>
        </p:txBody>
      </p:sp>
      <p:sp>
        <p:nvSpPr>
          <p:cNvPr id="23" name="文本框 22"/>
          <p:cNvSpPr txBox="1"/>
          <p:nvPr/>
        </p:nvSpPr>
        <p:spPr>
          <a:xfrm>
            <a:off x="4805885" y="2558753"/>
            <a:ext cx="2755122" cy="646331"/>
          </a:xfrm>
          <a:prstGeom prst="rect">
            <a:avLst/>
          </a:prstGeom>
          <a:noFill/>
        </p:spPr>
        <p:txBody>
          <a:bodyPr wrap="square" rtlCol="0">
            <a:spAutoFit/>
          </a:bodyPr>
          <a:lstStyle/>
          <a:p>
            <a:r>
              <a:rPr lang="zh-CN" altLang="en-US" dirty="0"/>
              <a:t>③初始化双向循环链表</a:t>
            </a:r>
            <a:r>
              <a:rPr lang="en-US" altLang="zh-CN" dirty="0" err="1"/>
              <a:t>g_freeQueueList</a:t>
            </a:r>
            <a:endParaRPr lang="zh-CN" altLang="en-US" dirty="0"/>
          </a:p>
        </p:txBody>
      </p:sp>
      <p:sp>
        <p:nvSpPr>
          <p:cNvPr id="11" name="文本框 10"/>
          <p:cNvSpPr txBox="1"/>
          <p:nvPr/>
        </p:nvSpPr>
        <p:spPr>
          <a:xfrm>
            <a:off x="6904282" y="3597069"/>
            <a:ext cx="4953037" cy="1200329"/>
          </a:xfrm>
          <a:prstGeom prst="rect">
            <a:avLst/>
          </a:prstGeom>
          <a:noFill/>
        </p:spPr>
        <p:txBody>
          <a:bodyPr wrap="square" rtlCol="0">
            <a:spAutoFit/>
          </a:bodyPr>
          <a:lstStyle/>
          <a:p>
            <a:r>
              <a:rPr lang="zh-CN" altLang="en-US" dirty="0"/>
              <a:t>④循环每一个队列进行初始化</a:t>
            </a:r>
            <a:endParaRPr lang="en-US" altLang="zh-CN" dirty="0"/>
          </a:p>
          <a:p>
            <a:r>
              <a:rPr lang="zh-CN" altLang="en-US" dirty="0"/>
              <a:t>为每一个节点指定</a:t>
            </a:r>
            <a:r>
              <a:rPr lang="en-US" altLang="zh-CN" dirty="0" err="1"/>
              <a:t>queueId</a:t>
            </a:r>
            <a:endParaRPr lang="en-US" altLang="zh-CN" dirty="0"/>
          </a:p>
          <a:p>
            <a:r>
              <a:rPr lang="zh-CN" altLang="en-US" dirty="0"/>
              <a:t>将写阻塞（</a:t>
            </a:r>
            <a:r>
              <a:rPr lang="en-US" altLang="zh-CN" dirty="0"/>
              <a:t>to be written</a:t>
            </a:r>
            <a:r>
              <a:rPr lang="zh-CN" altLang="en-US" dirty="0"/>
              <a:t>）任务链表节点从尾部插入</a:t>
            </a:r>
            <a:r>
              <a:rPr lang="en-US" altLang="zh-CN" dirty="0" err="1"/>
              <a:t>g_freeQueueList</a:t>
            </a:r>
            <a:endParaRPr lang="zh-CN" altLang="en-US" dirty="0"/>
          </a:p>
        </p:txBody>
      </p:sp>
      <p:sp>
        <p:nvSpPr>
          <p:cNvPr id="25" name="文本框 24"/>
          <p:cNvSpPr txBox="1"/>
          <p:nvPr/>
        </p:nvSpPr>
        <p:spPr>
          <a:xfrm>
            <a:off x="827514" y="4861019"/>
            <a:ext cx="2892490" cy="369332"/>
          </a:xfrm>
          <a:prstGeom prst="rect">
            <a:avLst/>
          </a:prstGeom>
          <a:noFill/>
        </p:spPr>
        <p:txBody>
          <a:bodyPr wrap="square" rtlCol="0">
            <a:spAutoFit/>
          </a:bodyPr>
          <a:lstStyle/>
          <a:p>
            <a:r>
              <a:rPr lang="zh-CN" altLang="en-US" dirty="0"/>
              <a:t>⑤初始化队列调测开关</a:t>
            </a:r>
          </a:p>
        </p:txBody>
      </p:sp>
      <p:pic>
        <p:nvPicPr>
          <p:cNvPr id="4" name="图片 3"/>
          <p:cNvPicPr>
            <a:picLocks noChangeAspect="1"/>
          </p:cNvPicPr>
          <p:nvPr/>
        </p:nvPicPr>
        <p:blipFill>
          <a:blip r:embed="rId13"/>
          <a:stretch>
            <a:fillRect/>
          </a:stretch>
        </p:blipFill>
        <p:spPr>
          <a:xfrm>
            <a:off x="5001208" y="4931059"/>
            <a:ext cx="6673790" cy="208384"/>
          </a:xfrm>
          <a:prstGeom prst="rect">
            <a:avLst/>
          </a:prstGeom>
        </p:spPr>
      </p:pic>
      <p:sp>
        <p:nvSpPr>
          <p:cNvPr id="6" name="箭头: 下 5"/>
          <p:cNvSpPr/>
          <p:nvPr/>
        </p:nvSpPr>
        <p:spPr>
          <a:xfrm>
            <a:off x="10412963" y="4459705"/>
            <a:ext cx="174171" cy="485192"/>
          </a:xfrm>
          <a:prstGeom prst="downArrow">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4022725" y="3551555"/>
            <a:ext cx="4234180" cy="829945"/>
          </a:xfrm>
          <a:prstGeom prst="rect">
            <a:avLst/>
          </a:prstGeom>
          <a:noFill/>
        </p:spPr>
        <p:txBody>
          <a:bodyPr wrap="square" rtlCol="0">
            <a:spAutoFit/>
          </a:bodyPr>
          <a:lstStyle/>
          <a:p>
            <a:pPr algn="ctr"/>
            <a:r>
              <a:rPr lang="zh-CN" altLang="en-US" sz="4800" dirty="0">
                <a:solidFill>
                  <a:srgbClr val="56678F"/>
                </a:solidFill>
                <a:latin typeface="MiSans Bold" panose="00000800000000000000" pitchFamily="2" charset="-122"/>
                <a:ea typeface="MiSans Bold" panose="00000800000000000000" pitchFamily="2" charset="-122"/>
                <a:sym typeface="+mn-ea"/>
              </a:rPr>
              <a:t>互斥 </a:t>
            </a:r>
            <a:r>
              <a:rPr lang="en-US" altLang="zh-CN" sz="4800" dirty="0">
                <a:solidFill>
                  <a:srgbClr val="56678F"/>
                </a:solidFill>
                <a:latin typeface="MiSans Bold" panose="00000800000000000000" pitchFamily="2" charset="-122"/>
                <a:ea typeface="MiSans Bold" panose="00000800000000000000" pitchFamily="2" charset="-122"/>
                <a:sym typeface="+mn-ea"/>
              </a:rPr>
              <a:t>&amp; </a:t>
            </a:r>
            <a:r>
              <a:rPr lang="zh-CN" altLang="en-US" sz="4800" dirty="0">
                <a:solidFill>
                  <a:srgbClr val="56678F"/>
                </a:solidFill>
                <a:latin typeface="MiSans Bold" panose="00000800000000000000" pitchFamily="2" charset="-122"/>
                <a:ea typeface="MiSans Bold" panose="00000800000000000000" pitchFamily="2" charset="-122"/>
                <a:sym typeface="+mn-ea"/>
              </a:rPr>
              <a:t>信号量</a:t>
            </a:r>
            <a:endParaRPr lang="zh-CN" altLang="en-US" sz="4800" dirty="0">
              <a:solidFill>
                <a:srgbClr val="56678F"/>
              </a:solidFill>
              <a:latin typeface="MiSans Bold" panose="00000800000000000000" pitchFamily="2" charset="-122"/>
              <a:ea typeface="MiSans Bold" panose="00000800000000000000" pitchFamily="2" charset="-122"/>
            </a:endParaRPr>
          </a:p>
        </p:txBody>
      </p:sp>
      <p:sp>
        <p:nvSpPr>
          <p:cNvPr id="12" name="文本框 11"/>
          <p:cNvSpPr txBox="1"/>
          <p:nvPr/>
        </p:nvSpPr>
        <p:spPr>
          <a:xfrm>
            <a:off x="4775009" y="2909007"/>
            <a:ext cx="2641982" cy="830997"/>
          </a:xfrm>
          <a:prstGeom prst="rect">
            <a:avLst/>
          </a:prstGeom>
          <a:noFill/>
        </p:spPr>
        <p:txBody>
          <a:bodyPr wrap="square" rtlCol="0">
            <a:spAutoFit/>
          </a:bodyPr>
          <a:lstStyle/>
          <a:p>
            <a:pPr algn="ctr"/>
            <a:r>
              <a:rPr lang="en-US" altLang="zh-CN" sz="4800" dirty="0">
                <a:solidFill>
                  <a:schemeClr val="bg2">
                    <a:lumMod val="90000"/>
                  </a:schemeClr>
                </a:solidFill>
                <a:latin typeface="MiSans Bold" panose="00000800000000000000" pitchFamily="2" charset="-122"/>
                <a:ea typeface="MiSans Bold" panose="00000800000000000000" pitchFamily="2" charset="-122"/>
              </a:rPr>
              <a:t>01</a:t>
            </a:r>
            <a:endParaRPr lang="zh-CN" altLang="en-US" sz="4800" dirty="0">
              <a:solidFill>
                <a:schemeClr val="bg2">
                  <a:lumMod val="90000"/>
                </a:schemeClr>
              </a:solidFill>
              <a:latin typeface="MiSans Bold" panose="00000800000000000000" pitchFamily="2" charset="-122"/>
              <a:ea typeface="MiSans Bold" panose="00000800000000000000" pitchFamily="2" charset="-122"/>
            </a:endParaRPr>
          </a:p>
        </p:txBody>
      </p:sp>
      <p:sp>
        <p:nvSpPr>
          <p:cNvPr id="13" name="文本框 12"/>
          <p:cNvSpPr txBox="1"/>
          <p:nvPr/>
        </p:nvSpPr>
        <p:spPr>
          <a:xfrm>
            <a:off x="2428081" y="4321920"/>
            <a:ext cx="7361237" cy="348237"/>
          </a:xfrm>
          <a:prstGeom prst="rect">
            <a:avLst/>
          </a:prstGeom>
          <a:noFill/>
        </p:spPr>
        <p:txBody>
          <a:bodyPr wrap="square" rtlCol="0">
            <a:spAutoFit/>
          </a:bodyPr>
          <a:lstStyle/>
          <a:p>
            <a:pPr algn="ctr">
              <a:lnSpc>
                <a:spcPct val="130000"/>
              </a:lnSpc>
            </a:pPr>
            <a:r>
              <a:rPr lang="en-US" altLang="zh-CN" sz="1400" dirty="0" err="1">
                <a:latin typeface="MiSans Light" panose="00000400000000000000" pitchFamily="2" charset="-122"/>
                <a:ea typeface="MiSans Light" panose="00000400000000000000" pitchFamily="2" charset="-122"/>
              </a:rPr>
              <a:t>LosMutex</a:t>
            </a:r>
            <a:r>
              <a:rPr lang="en-US" altLang="zh-CN" sz="1400" dirty="0">
                <a:latin typeface="MiSans Light" panose="00000400000000000000" pitchFamily="2" charset="-122"/>
                <a:ea typeface="MiSans Light" panose="00000400000000000000" pitchFamily="2" charset="-122"/>
              </a:rPr>
              <a:t> &amp; Semaphore</a:t>
            </a:r>
            <a:endParaRPr lang="zh-CN" altLang="en-US" sz="1400" dirty="0">
              <a:latin typeface="MiSans Light" panose="00000400000000000000" pitchFamily="2" charset="-122"/>
              <a:ea typeface="MiSans Light" panose="00000400000000000000"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7340082"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队列创建（</a:t>
            </a:r>
            <a:r>
              <a:rPr lang="en-US" altLang="zh-CN" sz="2400" b="1" dirty="0">
                <a:latin typeface="MiSans Bold" panose="00000800000000000000" pitchFamily="2" charset="-122"/>
                <a:ea typeface="MiSans Bold" panose="00000800000000000000" pitchFamily="2" charset="-122"/>
              </a:rPr>
              <a:t>1</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zh-CN" altLang="en-US" sz="2400" b="1" dirty="0">
                <a:latin typeface="MiSans Bold" panose="00000800000000000000" pitchFamily="2" charset="-122"/>
                <a:ea typeface="MiSans Bold" panose="00000800000000000000" pitchFamily="2" charset="-122"/>
              </a:rPr>
              <a:t>内存空间用户静态创建</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197766" y="992341"/>
            <a:ext cx="6455419" cy="4609434"/>
          </a:xfrm>
          <a:prstGeom prst="rect">
            <a:avLst/>
          </a:prstGeom>
        </p:spPr>
      </p:pic>
      <p:sp>
        <p:nvSpPr>
          <p:cNvPr id="5" name="文本框 4"/>
          <p:cNvSpPr txBox="1"/>
          <p:nvPr/>
        </p:nvSpPr>
        <p:spPr>
          <a:xfrm>
            <a:off x="7029062" y="509962"/>
            <a:ext cx="4254759" cy="1754326"/>
          </a:xfrm>
          <a:prstGeom prst="rect">
            <a:avLst/>
          </a:prstGeom>
          <a:noFill/>
        </p:spPr>
        <p:txBody>
          <a:bodyPr wrap="square" rtlCol="0">
            <a:spAutoFit/>
          </a:bodyPr>
          <a:lstStyle/>
          <a:p>
            <a:r>
              <a:rPr lang="zh-CN" altLang="en-US" dirty="0"/>
              <a:t>开启宏</a:t>
            </a:r>
            <a:r>
              <a:rPr lang="en-US" altLang="zh-CN" dirty="0"/>
              <a:t>LOSCFG_QUEUE_STATIC_ALLOCATION</a:t>
            </a:r>
          </a:p>
          <a:p>
            <a:endParaRPr lang="en-US" altLang="zh-CN" dirty="0"/>
          </a:p>
          <a:p>
            <a:r>
              <a:rPr lang="zh-CN" altLang="en-US" dirty="0"/>
              <a:t>传入参数：队列名称、队列长度、队列编号、</a:t>
            </a:r>
            <a:r>
              <a:rPr lang="en-US" altLang="zh-CN" dirty="0"/>
              <a:t>flags</a:t>
            </a:r>
            <a:r>
              <a:rPr lang="zh-CN" altLang="en-US" dirty="0"/>
              <a:t>、每条消息最大大小、创建 的队列内存空间地址指针、内存大小</a:t>
            </a:r>
          </a:p>
        </p:txBody>
      </p:sp>
      <p:pic>
        <p:nvPicPr>
          <p:cNvPr id="7" name="图片 6"/>
          <p:cNvPicPr>
            <a:picLocks noChangeAspect="1"/>
          </p:cNvPicPr>
          <p:nvPr/>
        </p:nvPicPr>
        <p:blipFill>
          <a:blip r:embed="rId3"/>
          <a:stretch>
            <a:fillRect/>
          </a:stretch>
        </p:blipFill>
        <p:spPr>
          <a:xfrm>
            <a:off x="5621961" y="2511441"/>
            <a:ext cx="6372272" cy="1733563"/>
          </a:xfrm>
          <a:prstGeom prst="rect">
            <a:avLst/>
          </a:prstGeom>
          <a:ln>
            <a:solidFill>
              <a:schemeClr val="accent1"/>
            </a:solidFill>
          </a:ln>
        </p:spPr>
      </p:pic>
      <p:sp>
        <p:nvSpPr>
          <p:cNvPr id="8" name="箭头: 右 7"/>
          <p:cNvSpPr/>
          <p:nvPr/>
        </p:nvSpPr>
        <p:spPr>
          <a:xfrm>
            <a:off x="4988766" y="3035559"/>
            <a:ext cx="633195" cy="161730"/>
          </a:xfrm>
          <a:prstGeom prst="rightArrow">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9061162" y="2927726"/>
            <a:ext cx="2777871" cy="369332"/>
          </a:xfrm>
          <a:prstGeom prst="rect">
            <a:avLst/>
          </a:prstGeom>
          <a:noFill/>
        </p:spPr>
        <p:txBody>
          <a:bodyPr wrap="square" rtlCol="0">
            <a:spAutoFit/>
          </a:bodyPr>
          <a:lstStyle/>
          <a:p>
            <a:r>
              <a:rPr lang="zh-CN" altLang="en-US" dirty="0"/>
              <a:t>对参数进行校验</a:t>
            </a:r>
          </a:p>
        </p:txBody>
      </p:sp>
      <mc:AlternateContent xmlns:mc="http://schemas.openxmlformats.org/markup-compatibility/2006" xmlns:p14="http://schemas.microsoft.com/office/powerpoint/2010/main">
        <mc:Choice Requires="p14">
          <p:contentPart p14:bwMode="auto" r:id="rId4">
            <p14:nvContentPartPr>
              <p14:cNvPr id="10" name="墨迹 9"/>
              <p14:cNvContentPartPr/>
              <p14:nvPr/>
            </p14:nvContentPartPr>
            <p14:xfrm>
              <a:off x="441441" y="4307753"/>
              <a:ext cx="4784040" cy="360"/>
            </p14:xfrm>
          </p:contentPart>
        </mc:Choice>
        <mc:Fallback xmlns="">
          <p:pic>
            <p:nvPicPr>
              <p:cNvPr id="10" name="墨迹 9"/>
            </p:nvPicPr>
            <p:blipFill>
              <a:blip r:embed="rId5"/>
            </p:blipFill>
            <p:spPr>
              <a:xfrm>
                <a:off x="441441" y="4307753"/>
                <a:ext cx="478404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1" name="墨迹 10"/>
              <p14:cNvContentPartPr/>
              <p14:nvPr/>
            </p14:nvContentPartPr>
            <p14:xfrm>
              <a:off x="366921" y="5097953"/>
              <a:ext cx="5088240" cy="360"/>
            </p14:xfrm>
          </p:contentPart>
        </mc:Choice>
        <mc:Fallback xmlns="">
          <p:pic>
            <p:nvPicPr>
              <p:cNvPr id="11" name="墨迹 10"/>
            </p:nvPicPr>
            <p:blipFill>
              <a:blip r:embed="rId7"/>
            </p:blipFill>
            <p:spPr>
              <a:xfrm>
                <a:off x="366921" y="5097953"/>
                <a:ext cx="5088240" cy="360"/>
              </a:xfrm>
              <a:prstGeom prst="rect"/>
            </p:spPr>
          </p:pic>
        </mc:Fallback>
      </mc:AlternateContent>
      <p:sp>
        <p:nvSpPr>
          <p:cNvPr id="12" name="文本框 11"/>
          <p:cNvSpPr txBox="1"/>
          <p:nvPr/>
        </p:nvSpPr>
        <p:spPr>
          <a:xfrm>
            <a:off x="5175379" y="4338123"/>
            <a:ext cx="6543869" cy="646331"/>
          </a:xfrm>
          <a:prstGeom prst="rect">
            <a:avLst/>
          </a:prstGeom>
          <a:noFill/>
        </p:spPr>
        <p:txBody>
          <a:bodyPr wrap="square" rtlCol="0">
            <a:spAutoFit/>
          </a:bodyPr>
          <a:lstStyle/>
          <a:p>
            <a:r>
              <a:rPr lang="en-US" altLang="zh-CN" dirty="0" err="1"/>
              <a:t>maxMsgSize+sizeof</a:t>
            </a:r>
            <a:r>
              <a:rPr lang="en-US" altLang="zh-CN" dirty="0"/>
              <a:t>(UINT32)</a:t>
            </a:r>
            <a:r>
              <a:rPr lang="zh-CN" altLang="en-US" dirty="0"/>
              <a:t>表示消息最大大小，消息的最后</a:t>
            </a:r>
            <a:r>
              <a:rPr lang="en-US" altLang="zh-CN" dirty="0"/>
              <a:t>4</a:t>
            </a:r>
            <a:r>
              <a:rPr lang="zh-CN" altLang="en-US" dirty="0"/>
              <a:t>个字节用来保存消息的实际长度，确保足够大放得下队列的消息</a:t>
            </a:r>
          </a:p>
        </p:txBody>
      </p:sp>
      <p:pic>
        <p:nvPicPr>
          <p:cNvPr id="14" name="图片 13"/>
          <p:cNvPicPr>
            <a:picLocks noChangeAspect="1"/>
          </p:cNvPicPr>
          <p:nvPr/>
        </p:nvPicPr>
        <p:blipFill>
          <a:blip r:embed="rId8"/>
          <a:stretch>
            <a:fillRect/>
          </a:stretch>
        </p:blipFill>
        <p:spPr>
          <a:xfrm>
            <a:off x="7525109" y="3110759"/>
            <a:ext cx="1009657" cy="138114"/>
          </a:xfrm>
          <a:prstGeom prst="rect">
            <a:avLst/>
          </a:prstGeom>
        </p:spPr>
      </p:pic>
      <p:sp>
        <p:nvSpPr>
          <p:cNvPr id="15" name="箭头: 圆角右 14"/>
          <p:cNvSpPr/>
          <p:nvPr/>
        </p:nvSpPr>
        <p:spPr>
          <a:xfrm>
            <a:off x="7191375" y="3109913"/>
            <a:ext cx="280988" cy="138112"/>
          </a:xfrm>
          <a:prstGeom prst="bentArrow">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7340082"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队列创建（</a:t>
            </a:r>
            <a:r>
              <a:rPr lang="en-US" altLang="zh-CN" sz="2400" b="1" dirty="0">
                <a:latin typeface="MiSans Bold" panose="00000800000000000000" pitchFamily="2" charset="-122"/>
                <a:ea typeface="MiSans Bold" panose="00000800000000000000" pitchFamily="2" charset="-122"/>
              </a:rPr>
              <a:t>2</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zh-CN" altLang="en-US" sz="2400" b="1" dirty="0">
                <a:latin typeface="MiSans Bold" panose="00000800000000000000" pitchFamily="2" charset="-122"/>
                <a:ea typeface="MiSans Bold" panose="00000800000000000000" pitchFamily="2" charset="-122"/>
              </a:rPr>
              <a:t>内存空间系统自动创建</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308275" y="899222"/>
            <a:ext cx="7641407" cy="4953187"/>
          </a:xfrm>
          <a:prstGeom prst="rect">
            <a:avLst/>
          </a:prstGeom>
        </p:spPr>
      </p:pic>
      <p:sp>
        <p:nvSpPr>
          <p:cNvPr id="5" name="文本框 4"/>
          <p:cNvSpPr txBox="1"/>
          <p:nvPr/>
        </p:nvSpPr>
        <p:spPr>
          <a:xfrm>
            <a:off x="6096000" y="3694922"/>
            <a:ext cx="2637453" cy="369332"/>
          </a:xfrm>
          <a:prstGeom prst="rect">
            <a:avLst/>
          </a:prstGeom>
          <a:noFill/>
        </p:spPr>
        <p:txBody>
          <a:bodyPr wrap="square" rtlCol="0">
            <a:spAutoFit/>
          </a:bodyPr>
          <a:lstStyle/>
          <a:p>
            <a:r>
              <a:rPr lang="zh-CN" altLang="en-US" dirty="0"/>
              <a:t>对队列动态申请内存</a:t>
            </a:r>
          </a:p>
        </p:txBody>
      </p:sp>
      <p:sp>
        <p:nvSpPr>
          <p:cNvPr id="7" name="文本框 6"/>
          <p:cNvSpPr txBox="1"/>
          <p:nvPr/>
        </p:nvSpPr>
        <p:spPr>
          <a:xfrm>
            <a:off x="4128978" y="4773665"/>
            <a:ext cx="2637453" cy="369332"/>
          </a:xfrm>
          <a:prstGeom prst="rect">
            <a:avLst/>
          </a:prstGeom>
          <a:noFill/>
        </p:spPr>
        <p:txBody>
          <a:bodyPr wrap="square" rtlCol="0">
            <a:spAutoFit/>
          </a:bodyPr>
          <a:lstStyle/>
          <a:p>
            <a:r>
              <a:rPr lang="zh-CN" altLang="en-US" dirty="0"/>
              <a:t>报错则释放内存</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队列创建（</a:t>
            </a:r>
            <a:r>
              <a:rPr lang="en-US" altLang="zh-CN" sz="2400" b="1" dirty="0">
                <a:latin typeface="MiSans Bold" panose="00000800000000000000" pitchFamily="2" charset="-122"/>
                <a:ea typeface="MiSans Bold" panose="00000800000000000000" pitchFamily="2" charset="-122"/>
              </a:rPr>
              <a:t>3</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zh-CN" altLang="en-US" sz="2400" b="1" dirty="0">
                <a:latin typeface="MiSans Bold" panose="00000800000000000000" pitchFamily="2" charset="-122"/>
                <a:ea typeface="MiSans Bold" panose="00000800000000000000" pitchFamily="2" charset="-122"/>
              </a:rPr>
              <a:t>内部函数</a:t>
            </a:r>
            <a:r>
              <a:rPr lang="en-US" altLang="zh-CN" sz="2400" b="1" dirty="0" err="1">
                <a:latin typeface="MiSans Bold" panose="00000800000000000000" pitchFamily="2" charset="-122"/>
                <a:ea typeface="MiSans Bold" panose="00000800000000000000" pitchFamily="2" charset="-122"/>
              </a:rPr>
              <a:t>OsQueueCreateInternal</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320425" y="839156"/>
            <a:ext cx="8748930" cy="5850430"/>
          </a:xfrm>
          <a:prstGeom prst="rect">
            <a:avLst/>
          </a:prstGeom>
        </p:spPr>
      </p:pic>
      <p:sp>
        <p:nvSpPr>
          <p:cNvPr id="6" name="文本框 5"/>
          <p:cNvSpPr txBox="1"/>
          <p:nvPr/>
        </p:nvSpPr>
        <p:spPr>
          <a:xfrm>
            <a:off x="3956178" y="1433662"/>
            <a:ext cx="7915397" cy="646331"/>
          </a:xfrm>
          <a:prstGeom prst="rect">
            <a:avLst/>
          </a:prstGeom>
          <a:noFill/>
        </p:spPr>
        <p:txBody>
          <a:bodyPr wrap="square" rtlCol="0">
            <a:spAutoFit/>
          </a:bodyPr>
          <a:lstStyle/>
          <a:p>
            <a:r>
              <a:rPr lang="zh-CN" altLang="en-US" dirty="0"/>
              <a:t>①</a:t>
            </a:r>
            <a:r>
              <a:rPr lang="en-US" altLang="zh-CN" dirty="0"/>
              <a:t> </a:t>
            </a:r>
            <a:r>
              <a:rPr lang="en-US" altLang="zh-CN" dirty="0" err="1"/>
              <a:t>g_freeQueueList</a:t>
            </a:r>
            <a:r>
              <a:rPr lang="zh-CN" altLang="en-US" dirty="0"/>
              <a:t>是管理可用于分配的队列链表，申请消息队列的</a:t>
            </a:r>
            <a:r>
              <a:rPr lang="en-US" altLang="zh-CN" dirty="0"/>
              <a:t>ID</a:t>
            </a:r>
            <a:r>
              <a:rPr lang="zh-CN" altLang="en-US" dirty="0"/>
              <a:t>需要向它要。若没有可以使用的队列，做调测相关检测</a:t>
            </a:r>
          </a:p>
        </p:txBody>
      </p:sp>
      <p:sp>
        <p:nvSpPr>
          <p:cNvPr id="7" name="文本框 6"/>
          <p:cNvSpPr txBox="1"/>
          <p:nvPr/>
        </p:nvSpPr>
        <p:spPr>
          <a:xfrm>
            <a:off x="4889240" y="2828835"/>
            <a:ext cx="6767803" cy="1200329"/>
          </a:xfrm>
          <a:prstGeom prst="rect">
            <a:avLst/>
          </a:prstGeom>
          <a:noFill/>
        </p:spPr>
        <p:txBody>
          <a:bodyPr wrap="square" rtlCol="0">
            <a:spAutoFit/>
          </a:bodyPr>
          <a:lstStyle/>
          <a:p>
            <a:r>
              <a:rPr lang="zh-CN" altLang="en-US" dirty="0"/>
              <a:t>②获取第一个可用的队列节点</a:t>
            </a:r>
            <a:endParaRPr lang="en-US" altLang="zh-CN" dirty="0"/>
          </a:p>
          <a:p>
            <a:r>
              <a:rPr lang="zh-CN" altLang="en-US" dirty="0"/>
              <a:t>将其从双向链表</a:t>
            </a:r>
            <a:r>
              <a:rPr lang="en-US" altLang="zh-CN" dirty="0" err="1"/>
              <a:t>g_freeQueueList</a:t>
            </a:r>
            <a:r>
              <a:rPr lang="zh-CN" altLang="en-US" dirty="0"/>
              <a:t>中删除</a:t>
            </a:r>
            <a:r>
              <a:rPr lang="en-US" altLang="zh-CN" dirty="0"/>
              <a:t>GET_QUEUE_LIST</a:t>
            </a:r>
            <a:r>
              <a:rPr lang="zh-CN" altLang="en-US" dirty="0"/>
              <a:t>获取</a:t>
            </a:r>
            <a:r>
              <a:rPr lang="en-US" altLang="zh-CN" dirty="0" err="1"/>
              <a:t>LosQueueCB</a:t>
            </a:r>
            <a:r>
              <a:rPr lang="en-US" altLang="zh-CN" dirty="0"/>
              <a:t> *</a:t>
            </a:r>
            <a:r>
              <a:rPr lang="en-US" altLang="zh-CN" dirty="0" err="1"/>
              <a:t>queueCB</a:t>
            </a:r>
            <a:endParaRPr lang="en-US" altLang="zh-CN" dirty="0"/>
          </a:p>
          <a:p>
            <a:r>
              <a:rPr lang="zh-CN" altLang="en-US" dirty="0"/>
              <a:t>初始化</a:t>
            </a:r>
            <a:endParaRPr lang="en-US" altLang="zh-CN" dirty="0"/>
          </a:p>
        </p:txBody>
      </p:sp>
      <p:sp>
        <p:nvSpPr>
          <p:cNvPr id="8" name="文本框 7"/>
          <p:cNvSpPr txBox="1"/>
          <p:nvPr/>
        </p:nvSpPr>
        <p:spPr>
          <a:xfrm>
            <a:off x="6805126" y="4639030"/>
            <a:ext cx="4795935" cy="923330"/>
          </a:xfrm>
          <a:prstGeom prst="rect">
            <a:avLst/>
          </a:prstGeom>
          <a:noFill/>
        </p:spPr>
        <p:txBody>
          <a:bodyPr wrap="square" rtlCol="0">
            <a:spAutoFit/>
          </a:bodyPr>
          <a:lstStyle/>
          <a:p>
            <a:r>
              <a:rPr lang="zh-CN" altLang="en-US" dirty="0"/>
              <a:t>③阻塞在这个队列上的读消息和写消息会挂在这个链表上</a:t>
            </a:r>
            <a:endParaRPr lang="en-US" altLang="zh-CN" dirty="0"/>
          </a:p>
          <a:p>
            <a:r>
              <a:rPr lang="zh-CN" altLang="en-US" dirty="0"/>
              <a:t>初始化双向链表</a:t>
            </a:r>
            <a:r>
              <a:rPr lang="en-US" altLang="zh-CN" dirty="0" err="1"/>
              <a:t>memList</a:t>
            </a:r>
            <a:endParaRPr lang="zh-CN" altLang="en-US" dirty="0"/>
          </a:p>
        </p:txBody>
      </p:sp>
      <p:sp>
        <p:nvSpPr>
          <p:cNvPr id="9" name="文本框 8"/>
          <p:cNvSpPr txBox="1"/>
          <p:nvPr/>
        </p:nvSpPr>
        <p:spPr>
          <a:xfrm>
            <a:off x="6861110" y="5741437"/>
            <a:ext cx="4739951" cy="369332"/>
          </a:xfrm>
          <a:prstGeom prst="rect">
            <a:avLst/>
          </a:prstGeom>
          <a:noFill/>
        </p:spPr>
        <p:txBody>
          <a:bodyPr wrap="square" rtlCol="0">
            <a:spAutoFit/>
          </a:bodyPr>
          <a:lstStyle/>
          <a:p>
            <a:r>
              <a:rPr lang="zh-CN" altLang="en-US" dirty="0"/>
              <a:t>④赋值给输出参数</a:t>
            </a:r>
            <a:r>
              <a:rPr lang="en-US" altLang="zh-CN" dirty="0"/>
              <a:t>*</a:t>
            </a:r>
            <a:r>
              <a:rPr lang="en-US" altLang="zh-CN" dirty="0" err="1"/>
              <a:t>queueId</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10" name="墨迹 9"/>
              <p14:cNvContentPartPr/>
              <p14:nvPr/>
            </p14:nvContentPartPr>
            <p14:xfrm>
              <a:off x="230121" y="3022553"/>
              <a:ext cx="4118400" cy="360"/>
            </p14:xfrm>
          </p:contentPart>
        </mc:Choice>
        <mc:Fallback xmlns="">
          <p:pic>
            <p:nvPicPr>
              <p:cNvPr id="10" name="墨迹 9"/>
            </p:nvPicPr>
            <p:blipFill>
              <a:blip r:embed="rId4"/>
            </p:blipFill>
            <p:spPr>
              <a:xfrm>
                <a:off x="230121" y="3022553"/>
                <a:ext cx="411840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1" name="墨迹 10"/>
              <p14:cNvContentPartPr/>
              <p14:nvPr/>
            </p14:nvContentPartPr>
            <p14:xfrm>
              <a:off x="211041" y="4838753"/>
              <a:ext cx="4744800" cy="360"/>
            </p14:xfrm>
          </p:contentPart>
        </mc:Choice>
        <mc:Fallback xmlns="">
          <p:pic>
            <p:nvPicPr>
              <p:cNvPr id="11" name="墨迹 10"/>
            </p:nvPicPr>
            <p:blipFill>
              <a:blip r:embed="rId6"/>
            </p:blipFill>
            <p:spPr>
              <a:xfrm>
                <a:off x="211041" y="4838753"/>
                <a:ext cx="474480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2" name="墨迹 11"/>
              <p14:cNvContentPartPr/>
              <p14:nvPr/>
            </p14:nvContentPartPr>
            <p14:xfrm>
              <a:off x="316881" y="5815433"/>
              <a:ext cx="6249960" cy="360"/>
            </p14:xfrm>
          </p:contentPart>
        </mc:Choice>
        <mc:Fallback xmlns="">
          <p:pic>
            <p:nvPicPr>
              <p:cNvPr id="12" name="墨迹 11"/>
            </p:nvPicPr>
            <p:blipFill>
              <a:blip r:embed="rId8"/>
            </p:blipFill>
            <p:spPr>
              <a:xfrm>
                <a:off x="316881" y="5815433"/>
                <a:ext cx="6249960" cy="360"/>
              </a:xfrm>
              <a:prstGeom prst="rect"/>
            </p:spPr>
          </p:pic>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队列删除（</a:t>
            </a:r>
            <a:r>
              <a:rPr lang="en-US" altLang="zh-CN" sz="2400" b="1" dirty="0">
                <a:latin typeface="MiSans Bold" panose="00000800000000000000" pitchFamily="2" charset="-122"/>
                <a:ea typeface="MiSans Bold" panose="00000800000000000000" pitchFamily="2" charset="-122"/>
              </a:rPr>
              <a:t>1</a:t>
            </a:r>
            <a:r>
              <a:rPr lang="zh-CN" altLang="en-US" sz="2400" b="1" dirty="0">
                <a:latin typeface="MiSans Bold" panose="00000800000000000000" pitchFamily="2" charset="-122"/>
                <a:ea typeface="MiSans Bold" panose="00000800000000000000" pitchFamily="2" charset="-122"/>
              </a:rPr>
              <a:t>）</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314283" y="1108287"/>
            <a:ext cx="7988172" cy="5329835"/>
          </a:xfrm>
          <a:prstGeom prst="rect">
            <a:avLst/>
          </a:prstGeom>
        </p:spPr>
      </p:pic>
      <p:sp>
        <p:nvSpPr>
          <p:cNvPr id="5" name="文本框 4"/>
          <p:cNvSpPr txBox="1"/>
          <p:nvPr/>
        </p:nvSpPr>
        <p:spPr>
          <a:xfrm>
            <a:off x="5026089" y="2170923"/>
            <a:ext cx="5442858" cy="646331"/>
          </a:xfrm>
          <a:prstGeom prst="rect">
            <a:avLst/>
          </a:prstGeom>
          <a:noFill/>
        </p:spPr>
        <p:txBody>
          <a:bodyPr wrap="square" rtlCol="0">
            <a:spAutoFit/>
          </a:bodyPr>
          <a:lstStyle/>
          <a:p>
            <a:r>
              <a:rPr lang="zh-CN" altLang="en-US" dirty="0"/>
              <a:t>①判断</a:t>
            </a:r>
            <a:r>
              <a:rPr lang="en-US" altLang="zh-CN" dirty="0" err="1"/>
              <a:t>queueId</a:t>
            </a:r>
            <a:r>
              <a:rPr lang="zh-CN" altLang="en-US" dirty="0"/>
              <a:t>是否符合规范，符合则获取控制块</a:t>
            </a:r>
            <a:r>
              <a:rPr lang="en-US" altLang="zh-CN" dirty="0" err="1"/>
              <a:t>LosQueueCB</a:t>
            </a:r>
            <a:r>
              <a:rPr lang="en-US" altLang="zh-CN" dirty="0"/>
              <a:t> *</a:t>
            </a:r>
            <a:r>
              <a:rPr lang="en-US" altLang="zh-CN" dirty="0" err="1"/>
              <a:t>queueCB</a:t>
            </a:r>
            <a:endParaRPr lang="zh-CN" altLang="en-US" dirty="0"/>
          </a:p>
        </p:txBody>
      </p:sp>
      <p:sp>
        <p:nvSpPr>
          <p:cNvPr id="6" name="文本框 5"/>
          <p:cNvSpPr txBox="1"/>
          <p:nvPr/>
        </p:nvSpPr>
        <p:spPr>
          <a:xfrm>
            <a:off x="6929535" y="3352318"/>
            <a:ext cx="3881535" cy="646331"/>
          </a:xfrm>
          <a:prstGeom prst="rect">
            <a:avLst/>
          </a:prstGeom>
          <a:noFill/>
        </p:spPr>
        <p:txBody>
          <a:bodyPr wrap="square" rtlCol="0">
            <a:spAutoFit/>
          </a:bodyPr>
          <a:lstStyle/>
          <a:p>
            <a:r>
              <a:rPr lang="zh-CN" altLang="en-US" dirty="0"/>
              <a:t>②判断</a:t>
            </a:r>
            <a:r>
              <a:rPr lang="en-US" altLang="zh-CN" dirty="0" err="1"/>
              <a:t>queueId</a:t>
            </a:r>
            <a:r>
              <a:rPr lang="zh-CN" altLang="en-US" dirty="0"/>
              <a:t>是否匹配，或者要删除的队列是否处于未使用状态</a:t>
            </a:r>
          </a:p>
        </p:txBody>
      </p:sp>
      <p:sp>
        <p:nvSpPr>
          <p:cNvPr id="7" name="文本框 6"/>
          <p:cNvSpPr txBox="1"/>
          <p:nvPr/>
        </p:nvSpPr>
        <p:spPr>
          <a:xfrm>
            <a:off x="6127101" y="4646644"/>
            <a:ext cx="5660571" cy="646331"/>
          </a:xfrm>
          <a:prstGeom prst="rect">
            <a:avLst/>
          </a:prstGeom>
          <a:noFill/>
        </p:spPr>
        <p:txBody>
          <a:bodyPr wrap="square" rtlCol="0">
            <a:spAutoFit/>
          </a:bodyPr>
          <a:lstStyle/>
          <a:p>
            <a:r>
              <a:rPr lang="zh-CN" altLang="en-US" dirty="0"/>
              <a:t>③若队列的阻塞读、阻塞写任务列表、内存节点链表不为空，则不允许删除</a:t>
            </a:r>
          </a:p>
        </p:txBody>
      </p:sp>
      <mc:AlternateContent xmlns:mc="http://schemas.openxmlformats.org/markup-compatibility/2006" xmlns:p14="http://schemas.microsoft.com/office/powerpoint/2010/main">
        <mc:Choice Requires="p14">
          <p:contentPart p14:bwMode="auto" r:id="rId3">
            <p14:nvContentPartPr>
              <p14:cNvPr id="8" name="墨迹 7"/>
              <p14:cNvContentPartPr/>
              <p14:nvPr/>
            </p14:nvContentPartPr>
            <p14:xfrm>
              <a:off x="230121" y="3009953"/>
              <a:ext cx="4687920" cy="360"/>
            </p14:xfrm>
          </p:contentPart>
        </mc:Choice>
        <mc:Fallback xmlns="">
          <p:pic>
            <p:nvPicPr>
              <p:cNvPr id="8" name="墨迹 7"/>
            </p:nvPicPr>
            <p:blipFill>
              <a:blip r:embed="rId4"/>
            </p:blipFill>
            <p:spPr>
              <a:xfrm>
                <a:off x="230121" y="3009953"/>
                <a:ext cx="468792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9" name="墨迹 8"/>
              <p14:cNvContentPartPr/>
              <p14:nvPr/>
            </p14:nvContentPartPr>
            <p14:xfrm>
              <a:off x="298521" y="4241513"/>
              <a:ext cx="6338880" cy="360"/>
            </p14:xfrm>
          </p:contentPart>
        </mc:Choice>
        <mc:Fallback xmlns="">
          <p:pic>
            <p:nvPicPr>
              <p:cNvPr id="9" name="墨迹 8"/>
            </p:nvPicPr>
            <p:blipFill>
              <a:blip r:embed="rId6"/>
            </p:blipFill>
            <p:spPr>
              <a:xfrm>
                <a:off x="298521" y="4241513"/>
                <a:ext cx="6338880" cy="360"/>
              </a:xfrm>
              <a:prstGeom prst="rect"/>
            </p:spPr>
          </p:pic>
        </mc:Fallback>
      </mc:AlternateContent>
      <p:pic>
        <p:nvPicPr>
          <p:cNvPr id="10" name="图片 9"/>
          <p:cNvPicPr>
            <a:picLocks noChangeAspect="1"/>
          </p:cNvPicPr>
          <p:nvPr/>
        </p:nvPicPr>
        <p:blipFill>
          <a:blip r:embed="rId7"/>
          <a:stretch>
            <a:fillRect/>
          </a:stretch>
        </p:blipFill>
        <p:spPr>
          <a:xfrm>
            <a:off x="4308369" y="1795508"/>
            <a:ext cx="7813327" cy="215766"/>
          </a:xfrm>
          <a:prstGeom prst="rect">
            <a:avLst/>
          </a:prstGeom>
        </p:spPr>
      </p:pic>
      <p:sp>
        <p:nvSpPr>
          <p:cNvPr id="11" name="箭头: 右 10"/>
          <p:cNvSpPr/>
          <p:nvPr/>
        </p:nvSpPr>
        <p:spPr>
          <a:xfrm rot="18526201">
            <a:off x="4374031" y="2387634"/>
            <a:ext cx="818742" cy="124054"/>
          </a:xfrm>
          <a:prstGeom prst="rightArrow">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13" name="图片 12"/>
          <p:cNvPicPr>
            <a:picLocks noChangeAspect="1"/>
          </p:cNvPicPr>
          <p:nvPr/>
        </p:nvPicPr>
        <p:blipFill>
          <a:blip r:embed="rId8"/>
          <a:stretch>
            <a:fillRect/>
          </a:stretch>
        </p:blipFill>
        <p:spPr>
          <a:xfrm>
            <a:off x="6361101" y="978498"/>
            <a:ext cx="4283221" cy="785151"/>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4955"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队列删除（</a:t>
            </a:r>
            <a:r>
              <a:rPr lang="en-US" altLang="zh-CN" sz="2400" b="1" dirty="0">
                <a:latin typeface="MiSans Bold" panose="00000800000000000000" pitchFamily="2" charset="-122"/>
                <a:ea typeface="MiSans Bold" panose="00000800000000000000" pitchFamily="2" charset="-122"/>
              </a:rPr>
              <a:t>2</a:t>
            </a:r>
            <a:r>
              <a:rPr lang="zh-CN" altLang="en-US" sz="2400" b="1" dirty="0">
                <a:latin typeface="MiSans Bold" panose="00000800000000000000" pitchFamily="2" charset="-122"/>
                <a:ea typeface="MiSans Bold" panose="00000800000000000000" pitchFamily="2" charset="-122"/>
              </a:rPr>
              <a:t>）</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377866" y="1371973"/>
            <a:ext cx="8628793" cy="2920109"/>
          </a:xfrm>
          <a:prstGeom prst="rect">
            <a:avLst/>
          </a:prstGeom>
        </p:spPr>
      </p:pic>
      <p:sp>
        <p:nvSpPr>
          <p:cNvPr id="3" name="文本框 2"/>
          <p:cNvSpPr txBox="1"/>
          <p:nvPr/>
        </p:nvSpPr>
        <p:spPr>
          <a:xfrm>
            <a:off x="4491134" y="1123567"/>
            <a:ext cx="4074367" cy="369332"/>
          </a:xfrm>
          <a:prstGeom prst="rect">
            <a:avLst/>
          </a:prstGeom>
          <a:noFill/>
        </p:spPr>
        <p:txBody>
          <a:bodyPr wrap="square" rtlCol="0">
            <a:spAutoFit/>
          </a:bodyPr>
          <a:lstStyle/>
          <a:p>
            <a:r>
              <a:rPr lang="zh-CN" altLang="en-US" dirty="0"/>
              <a:t>④检查队列中读</a:t>
            </a:r>
            <a:r>
              <a:rPr lang="en-US" altLang="zh-CN" dirty="0"/>
              <a:t>+</a:t>
            </a:r>
            <a:r>
              <a:rPr lang="zh-CN" altLang="en-US" dirty="0"/>
              <a:t>写数量</a:t>
            </a:r>
            <a:r>
              <a:rPr lang="en-US" altLang="zh-CN" dirty="0"/>
              <a:t>==</a:t>
            </a:r>
            <a:r>
              <a:rPr lang="zh-CN" altLang="en-US" dirty="0"/>
              <a:t>队列长度</a:t>
            </a:r>
          </a:p>
        </p:txBody>
      </p:sp>
      <p:sp>
        <p:nvSpPr>
          <p:cNvPr id="5" name="文本框 4"/>
          <p:cNvSpPr txBox="1"/>
          <p:nvPr/>
        </p:nvSpPr>
        <p:spPr>
          <a:xfrm>
            <a:off x="4615541" y="1837148"/>
            <a:ext cx="3825551" cy="369332"/>
          </a:xfrm>
          <a:prstGeom prst="rect">
            <a:avLst/>
          </a:prstGeom>
          <a:noFill/>
        </p:spPr>
        <p:txBody>
          <a:bodyPr wrap="square" rtlCol="0">
            <a:spAutoFit/>
          </a:bodyPr>
          <a:lstStyle/>
          <a:p>
            <a:r>
              <a:rPr lang="zh-CN" altLang="en-US" dirty="0"/>
              <a:t>⑤获取队列的内存空间</a:t>
            </a:r>
          </a:p>
        </p:txBody>
      </p:sp>
      <p:sp>
        <p:nvSpPr>
          <p:cNvPr id="6" name="文本框 5"/>
          <p:cNvSpPr txBox="1"/>
          <p:nvPr/>
        </p:nvSpPr>
        <p:spPr>
          <a:xfrm>
            <a:off x="6976186" y="3340159"/>
            <a:ext cx="3915749" cy="1200329"/>
          </a:xfrm>
          <a:prstGeom prst="rect">
            <a:avLst/>
          </a:prstGeom>
          <a:noFill/>
        </p:spPr>
        <p:txBody>
          <a:bodyPr wrap="square" rtlCol="0">
            <a:spAutoFit/>
          </a:bodyPr>
          <a:lstStyle/>
          <a:p>
            <a:r>
              <a:rPr lang="zh-CN" altLang="en-US" dirty="0"/>
              <a:t>⑥队列</a:t>
            </a:r>
            <a:r>
              <a:rPr lang="en-US" altLang="zh-CN" dirty="0"/>
              <a:t>-&gt;</a:t>
            </a:r>
            <a:r>
              <a:rPr lang="zh-CN" altLang="en-US" dirty="0"/>
              <a:t>未使用，队列控制块</a:t>
            </a:r>
            <a:r>
              <a:rPr lang="en-US" altLang="zh-CN" dirty="0"/>
              <a:t>-&gt;</a:t>
            </a:r>
            <a:r>
              <a:rPr lang="zh-CN" altLang="en-US" dirty="0"/>
              <a:t>初始状态，</a:t>
            </a:r>
            <a:r>
              <a:rPr lang="en-US" altLang="zh-CN" dirty="0" err="1"/>
              <a:t>queueId</a:t>
            </a:r>
            <a:r>
              <a:rPr lang="zh-CN" altLang="en-US" dirty="0"/>
              <a:t>中被删除次数</a:t>
            </a:r>
            <a:r>
              <a:rPr lang="en-US" altLang="zh-CN" dirty="0"/>
              <a:t>++</a:t>
            </a:r>
          </a:p>
          <a:p>
            <a:r>
              <a:rPr lang="zh-CN" altLang="en-US" dirty="0"/>
              <a:t>把队列节点插入未使用队列双向链表</a:t>
            </a:r>
            <a:r>
              <a:rPr lang="en-US" altLang="zh-CN" dirty="0" err="1"/>
              <a:t>g_freeQueueList</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7" name="墨迹 6"/>
              <p14:cNvContentPartPr/>
              <p14:nvPr/>
            </p14:nvContentPartPr>
            <p14:xfrm>
              <a:off x="509841" y="2364833"/>
              <a:ext cx="4014000" cy="360"/>
            </p14:xfrm>
          </p:contentPart>
        </mc:Choice>
        <mc:Fallback xmlns="">
          <p:pic>
            <p:nvPicPr>
              <p:cNvPr id="7" name="墨迹 6"/>
            </p:nvPicPr>
            <p:blipFill>
              <a:blip r:embed="rId4"/>
            </p:blipFill>
            <p:spPr>
              <a:xfrm>
                <a:off x="509841" y="2364833"/>
                <a:ext cx="401400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503721" y="2576153"/>
              <a:ext cx="2511000" cy="360"/>
            </p14:xfrm>
          </p:contentPart>
        </mc:Choice>
        <mc:Fallback xmlns="">
          <p:pic>
            <p:nvPicPr>
              <p:cNvPr id="8" name="墨迹 7"/>
            </p:nvPicPr>
            <p:blipFill>
              <a:blip r:embed="rId6"/>
            </p:blipFill>
            <p:spPr>
              <a:xfrm>
                <a:off x="503721" y="2576153"/>
                <a:ext cx="251100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9" name="墨迹 8"/>
              <p14:cNvContentPartPr/>
              <p14:nvPr/>
            </p14:nvContentPartPr>
            <p14:xfrm>
              <a:off x="447561" y="3608993"/>
              <a:ext cx="3123720" cy="360"/>
            </p14:xfrm>
          </p:contentPart>
        </mc:Choice>
        <mc:Fallback xmlns="">
          <p:pic>
            <p:nvPicPr>
              <p:cNvPr id="9" name="墨迹 8"/>
            </p:nvPicPr>
            <p:blipFill>
              <a:blip r:embed="rId8"/>
            </p:blipFill>
            <p:spPr>
              <a:xfrm>
                <a:off x="447561" y="3608993"/>
                <a:ext cx="3123720" cy="360"/>
              </a:xfrm>
              <a:prstGeom prst="rect"/>
            </p:spPr>
          </p:pic>
        </mc:Fallback>
      </mc:AlternateContent>
      <p:sp>
        <p:nvSpPr>
          <p:cNvPr id="10" name="文本框 9"/>
          <p:cNvSpPr txBox="1"/>
          <p:nvPr/>
        </p:nvSpPr>
        <p:spPr>
          <a:xfrm>
            <a:off x="2475723" y="4267650"/>
            <a:ext cx="3620277" cy="646331"/>
          </a:xfrm>
          <a:prstGeom prst="rect">
            <a:avLst/>
          </a:prstGeom>
          <a:noFill/>
        </p:spPr>
        <p:txBody>
          <a:bodyPr wrap="square" rtlCol="0">
            <a:spAutoFit/>
          </a:bodyPr>
          <a:lstStyle/>
          <a:p>
            <a:r>
              <a:rPr lang="zh-CN" altLang="en-US" dirty="0"/>
              <a:t>⑦ 若是动态</a:t>
            </a:r>
            <a:r>
              <a:rPr lang="en-US" altLang="zh-CN" dirty="0"/>
              <a:t>DYNAMIC</a:t>
            </a:r>
            <a:r>
              <a:rPr lang="zh-CN" altLang="en-US" dirty="0"/>
              <a:t>创建的内存，需要调用</a:t>
            </a:r>
            <a:r>
              <a:rPr lang="en-US" altLang="zh-CN" dirty="0" err="1"/>
              <a:t>LOS_MemFree</a:t>
            </a:r>
            <a:r>
              <a:rPr lang="zh-CN" altLang="en-US" dirty="0"/>
              <a:t>释放</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772279" y="1268171"/>
            <a:ext cx="8166455" cy="5033102"/>
          </a:xfrm>
          <a:prstGeom prst="rect">
            <a:avLst/>
          </a:prstGeom>
        </p:spPr>
      </p:pic>
      <p:sp>
        <p:nvSpPr>
          <p:cNvPr id="3" name="文本框 2"/>
          <p:cNvSpPr txBox="1"/>
          <p:nvPr/>
        </p:nvSpPr>
        <p:spPr>
          <a:xfrm>
            <a:off x="9118038" y="2687216"/>
            <a:ext cx="2837587" cy="646331"/>
          </a:xfrm>
          <a:prstGeom prst="rect">
            <a:avLst/>
          </a:prstGeom>
          <a:noFill/>
        </p:spPr>
        <p:txBody>
          <a:bodyPr wrap="square" rtlCol="0">
            <a:spAutoFit/>
          </a:bodyPr>
          <a:lstStyle/>
          <a:p>
            <a:r>
              <a:rPr lang="zh-CN" altLang="en-US" dirty="0"/>
              <a:t>都是从头节点读</a:t>
            </a:r>
            <a:endParaRPr lang="en-US" altLang="zh-CN" dirty="0"/>
          </a:p>
          <a:p>
            <a:r>
              <a:rPr lang="zh-CN" altLang="en-US" dirty="0"/>
              <a:t>支持按地址写入</a:t>
            </a:r>
            <a:r>
              <a:rPr lang="en-US" altLang="zh-CN" dirty="0"/>
              <a:t>/</a:t>
            </a:r>
            <a:r>
              <a:rPr lang="zh-CN" altLang="en-US" dirty="0"/>
              <a:t>按值写入</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503721" y="1139207"/>
            <a:ext cx="10219030" cy="832662"/>
          </a:xfrm>
          <a:prstGeom prst="rect">
            <a:avLst/>
          </a:prstGeom>
        </p:spPr>
      </p:pic>
      <p:pic>
        <p:nvPicPr>
          <p:cNvPr id="7" name="图片 6"/>
          <p:cNvPicPr>
            <a:picLocks noChangeAspect="1"/>
          </p:cNvPicPr>
          <p:nvPr/>
        </p:nvPicPr>
        <p:blipFill>
          <a:blip r:embed="rId3"/>
          <a:stretch>
            <a:fillRect/>
          </a:stretch>
        </p:blipFill>
        <p:spPr>
          <a:xfrm>
            <a:off x="283432" y="2074779"/>
            <a:ext cx="6810540" cy="2443782"/>
          </a:xfrm>
          <a:prstGeom prst="rect">
            <a:avLst/>
          </a:prstGeom>
        </p:spPr>
      </p:pic>
      <p:sp>
        <p:nvSpPr>
          <p:cNvPr id="5" name="文本框 4"/>
          <p:cNvSpPr txBox="1"/>
          <p:nvPr/>
        </p:nvSpPr>
        <p:spPr>
          <a:xfrm>
            <a:off x="6997960" y="566114"/>
            <a:ext cx="4609323" cy="646331"/>
          </a:xfrm>
          <a:prstGeom prst="rect">
            <a:avLst/>
          </a:prstGeom>
          <a:noFill/>
        </p:spPr>
        <p:txBody>
          <a:bodyPr wrap="square" rtlCol="0">
            <a:spAutoFit/>
          </a:bodyPr>
          <a:lstStyle/>
          <a:p>
            <a:r>
              <a:rPr lang="zh-CN" altLang="en-US" dirty="0"/>
              <a:t>①把消息地址值</a:t>
            </a:r>
            <a:r>
              <a:rPr lang="en-US" altLang="zh-CN" dirty="0" err="1"/>
              <a:t>bufferAddr</a:t>
            </a:r>
            <a:r>
              <a:rPr lang="zh-CN" altLang="en-US" dirty="0"/>
              <a:t>作为数值，调用按值读取的</a:t>
            </a:r>
            <a:r>
              <a:rPr lang="en-US" altLang="zh-CN" dirty="0" err="1"/>
              <a:t>LOS_QueueReadCopy</a:t>
            </a:r>
            <a:endParaRPr lang="zh-CN" altLang="en-US" dirty="0"/>
          </a:p>
        </p:txBody>
      </p:sp>
      <p:pic>
        <p:nvPicPr>
          <p:cNvPr id="9" name="图片 8"/>
          <p:cNvPicPr>
            <a:picLocks noChangeAspect="1"/>
          </p:cNvPicPr>
          <p:nvPr/>
        </p:nvPicPr>
        <p:blipFill>
          <a:blip r:embed="rId4"/>
          <a:stretch>
            <a:fillRect/>
          </a:stretch>
        </p:blipFill>
        <p:spPr>
          <a:xfrm>
            <a:off x="7264624" y="1971869"/>
            <a:ext cx="4610134" cy="2247916"/>
          </a:xfrm>
          <a:prstGeom prst="rect">
            <a:avLst/>
          </a:prstGeom>
          <a:ln>
            <a:solidFill>
              <a:schemeClr val="accent1"/>
            </a:solidFill>
          </a:ln>
        </p:spPr>
      </p:pic>
      <p:sp>
        <p:nvSpPr>
          <p:cNvPr id="10" name="箭头: 右 9"/>
          <p:cNvSpPr/>
          <p:nvPr/>
        </p:nvSpPr>
        <p:spPr>
          <a:xfrm>
            <a:off x="6643396" y="3296670"/>
            <a:ext cx="621228" cy="217714"/>
          </a:xfrm>
          <a:prstGeom prst="rightArrow">
            <a:avLst>
              <a:gd name="adj1" fmla="val 50000"/>
              <a:gd name="adj2" fmla="val 50000"/>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文本框 10"/>
          <p:cNvSpPr txBox="1"/>
          <p:nvPr/>
        </p:nvSpPr>
        <p:spPr>
          <a:xfrm>
            <a:off x="7214733" y="4319949"/>
            <a:ext cx="4660025" cy="646331"/>
          </a:xfrm>
          <a:prstGeom prst="rect">
            <a:avLst/>
          </a:prstGeom>
          <a:noFill/>
        </p:spPr>
        <p:txBody>
          <a:bodyPr wrap="square" rtlCol="0">
            <a:spAutoFit/>
          </a:bodyPr>
          <a:lstStyle/>
          <a:p>
            <a:r>
              <a:rPr lang="zh-CN" altLang="en-US" dirty="0"/>
              <a:t>②检验传入参数：</a:t>
            </a:r>
            <a:r>
              <a:rPr lang="en-US" altLang="zh-CN" dirty="0" err="1"/>
              <a:t>queueId</a:t>
            </a:r>
            <a:r>
              <a:rPr lang="zh-CN" altLang="en-US" dirty="0"/>
              <a:t>不超出限制、传入指针不为空、等待时碰上硬中断不能读取</a:t>
            </a:r>
          </a:p>
        </p:txBody>
      </p:sp>
      <p:sp>
        <p:nvSpPr>
          <p:cNvPr id="12" name="文本框 11"/>
          <p:cNvSpPr txBox="1"/>
          <p:nvPr/>
        </p:nvSpPr>
        <p:spPr>
          <a:xfrm>
            <a:off x="2569029" y="4458448"/>
            <a:ext cx="2239347" cy="369332"/>
          </a:xfrm>
          <a:prstGeom prst="rect">
            <a:avLst/>
          </a:prstGeom>
          <a:noFill/>
        </p:spPr>
        <p:txBody>
          <a:bodyPr wrap="square" rtlCol="0">
            <a:spAutoFit/>
          </a:bodyPr>
          <a:lstStyle/>
          <a:p>
            <a:r>
              <a:rPr lang="zh-CN" altLang="en-US" dirty="0"/>
              <a:t>③队首读（稍后）</a:t>
            </a:r>
          </a:p>
        </p:txBody>
      </p:sp>
      <mc:AlternateContent xmlns:mc="http://schemas.openxmlformats.org/markup-compatibility/2006" xmlns:p14="http://schemas.microsoft.com/office/powerpoint/2010/main">
        <mc:Choice Requires="p14">
          <p:contentPart p14:bwMode="auto" r:id="rId5">
            <p14:nvContentPartPr>
              <p14:cNvPr id="13" name="墨迹 12"/>
              <p14:cNvContentPartPr/>
              <p14:nvPr/>
            </p14:nvContentPartPr>
            <p14:xfrm>
              <a:off x="491481" y="2017433"/>
              <a:ext cx="6298920" cy="360"/>
            </p14:xfrm>
          </p:contentPart>
        </mc:Choice>
        <mc:Fallback xmlns="">
          <p:pic>
            <p:nvPicPr>
              <p:cNvPr id="13" name="墨迹 12"/>
            </p:nvPicPr>
            <p:blipFill>
              <a:blip r:embed="rId6"/>
            </p:blipFill>
            <p:spPr>
              <a:xfrm>
                <a:off x="491481" y="2017433"/>
                <a:ext cx="629892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4" name="墨迹 13"/>
              <p14:cNvContentPartPr/>
              <p14:nvPr/>
            </p14:nvContentPartPr>
            <p14:xfrm>
              <a:off x="416601" y="3989153"/>
              <a:ext cx="5715360" cy="360"/>
            </p14:xfrm>
          </p:contentPart>
        </mc:Choice>
        <mc:Fallback xmlns="">
          <p:pic>
            <p:nvPicPr>
              <p:cNvPr id="14" name="墨迹 13"/>
            </p:nvPicPr>
            <p:blipFill>
              <a:blip r:embed="rId8"/>
            </p:blipFill>
            <p:spPr>
              <a:xfrm>
                <a:off x="416601" y="3989153"/>
                <a:ext cx="5715360" cy="360"/>
              </a:xfrm>
              <a:prstGeom prst="rect"/>
            </p:spPr>
          </p:pic>
        </mc:Fallback>
      </mc:AlternateContent>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r>
              <a:rPr lang="en-US" altLang="zh-CN" sz="2400" b="1" dirty="0">
                <a:latin typeface="MiSans Bold" panose="00000800000000000000" pitchFamily="2" charset="-122"/>
                <a:ea typeface="MiSans Bold" panose="00000800000000000000" pitchFamily="2" charset="-122"/>
              </a:rPr>
              <a:t>1.1</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en-US" altLang="zh-CN" sz="2400" b="1" dirty="0" err="1">
                <a:latin typeface="MiSans Bold" panose="00000800000000000000" pitchFamily="2" charset="-122"/>
                <a:ea typeface="MiSans Bold" panose="00000800000000000000" pitchFamily="2" charset="-122"/>
              </a:rPr>
              <a:t>OsQueueOperate</a:t>
            </a:r>
            <a:endParaRPr lang="en-US" altLang="zh-CN" sz="2400" b="1" dirty="0">
              <a:latin typeface="MiSans Bold" panose="00000800000000000000" pitchFamily="2" charset="-122"/>
              <a:ea typeface="MiSans Bold" panose="00000800000000000000" pitchFamily="2" charset="-122"/>
            </a:endParaRPr>
          </a:p>
        </p:txBody>
      </p:sp>
      <p:sp>
        <p:nvSpPr>
          <p:cNvPr id="3" name="文本框 2"/>
          <p:cNvSpPr txBox="1"/>
          <p:nvPr/>
        </p:nvSpPr>
        <p:spPr>
          <a:xfrm>
            <a:off x="6945085" y="529890"/>
            <a:ext cx="4662197" cy="369332"/>
          </a:xfrm>
          <a:prstGeom prst="rect">
            <a:avLst/>
          </a:prstGeom>
          <a:noFill/>
        </p:spPr>
        <p:txBody>
          <a:bodyPr wrap="square" rtlCol="0">
            <a:spAutoFit/>
          </a:bodyPr>
          <a:lstStyle/>
          <a:p>
            <a:r>
              <a:rPr lang="zh-CN" altLang="en-US" dirty="0"/>
              <a:t>封装、读取、写入都会调用这个函数</a:t>
            </a:r>
          </a:p>
        </p:txBody>
      </p:sp>
      <p:pic>
        <p:nvPicPr>
          <p:cNvPr id="5" name="图片 4"/>
          <p:cNvPicPr>
            <a:picLocks noChangeAspect="1"/>
          </p:cNvPicPr>
          <p:nvPr/>
        </p:nvPicPr>
        <p:blipFill>
          <a:blip r:embed="rId2"/>
          <a:stretch>
            <a:fillRect/>
          </a:stretch>
        </p:blipFill>
        <p:spPr>
          <a:xfrm>
            <a:off x="267163" y="899222"/>
            <a:ext cx="8515911" cy="3979524"/>
          </a:xfrm>
          <a:prstGeom prst="rect">
            <a:avLst/>
          </a:prstGeom>
        </p:spPr>
      </p:pic>
      <p:sp>
        <p:nvSpPr>
          <p:cNvPr id="6" name="文本框 5"/>
          <p:cNvSpPr txBox="1"/>
          <p:nvPr/>
        </p:nvSpPr>
        <p:spPr>
          <a:xfrm>
            <a:off x="5214256" y="1436914"/>
            <a:ext cx="4061927" cy="369332"/>
          </a:xfrm>
          <a:prstGeom prst="rect">
            <a:avLst/>
          </a:prstGeom>
          <a:noFill/>
        </p:spPr>
        <p:txBody>
          <a:bodyPr wrap="square" rtlCol="0">
            <a:spAutoFit/>
          </a:bodyPr>
          <a:lstStyle/>
          <a:p>
            <a:r>
              <a:rPr lang="zh-CN" altLang="en-US" dirty="0"/>
              <a:t>①获取队列操作类型，以</a:t>
            </a:r>
            <a:r>
              <a:rPr lang="en-US" altLang="zh-CN" dirty="0"/>
              <a:t>read</a:t>
            </a:r>
            <a:r>
              <a:rPr lang="zh-CN" altLang="en-US" dirty="0"/>
              <a:t>为例</a:t>
            </a:r>
          </a:p>
        </p:txBody>
      </p:sp>
      <p:pic>
        <p:nvPicPr>
          <p:cNvPr id="8" name="图片 7"/>
          <p:cNvPicPr>
            <a:picLocks noChangeAspect="1"/>
          </p:cNvPicPr>
          <p:nvPr/>
        </p:nvPicPr>
        <p:blipFill>
          <a:blip r:embed="rId3"/>
          <a:stretch>
            <a:fillRect/>
          </a:stretch>
        </p:blipFill>
        <p:spPr>
          <a:xfrm>
            <a:off x="5628305" y="4937450"/>
            <a:ext cx="6429422" cy="1390660"/>
          </a:xfrm>
          <a:prstGeom prst="rect">
            <a:avLst/>
          </a:prstGeom>
          <a:ln>
            <a:solidFill>
              <a:schemeClr val="accent1"/>
            </a:solidFill>
          </a:ln>
        </p:spPr>
      </p:pic>
      <p:sp>
        <p:nvSpPr>
          <p:cNvPr id="11" name="箭头: 直角上 10"/>
          <p:cNvSpPr/>
          <p:nvPr/>
        </p:nvSpPr>
        <p:spPr>
          <a:xfrm flipV="1">
            <a:off x="5579707" y="2506427"/>
            <a:ext cx="3696476" cy="2372318"/>
          </a:xfrm>
          <a:prstGeom prst="bentUpArrow">
            <a:avLst>
              <a:gd name="adj1" fmla="val 4286"/>
              <a:gd name="adj2" fmla="val 5334"/>
              <a:gd name="adj3" fmla="val 12152"/>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文本框 11"/>
          <p:cNvSpPr txBox="1"/>
          <p:nvPr/>
        </p:nvSpPr>
        <p:spPr>
          <a:xfrm>
            <a:off x="7259922" y="1872671"/>
            <a:ext cx="3166188" cy="646331"/>
          </a:xfrm>
          <a:prstGeom prst="rect">
            <a:avLst/>
          </a:prstGeom>
          <a:noFill/>
        </p:spPr>
        <p:txBody>
          <a:bodyPr wrap="square" rtlCol="0">
            <a:spAutoFit/>
          </a:bodyPr>
          <a:lstStyle/>
          <a:p>
            <a:r>
              <a:rPr lang="zh-CN" altLang="en-US" dirty="0"/>
              <a:t>②参数校验：是否是使用中的队列，对读写消息大小检验</a:t>
            </a:r>
          </a:p>
        </p:txBody>
      </p:sp>
      <p:sp>
        <p:nvSpPr>
          <p:cNvPr id="13" name="文本框 12"/>
          <p:cNvSpPr txBox="1"/>
          <p:nvPr/>
        </p:nvSpPr>
        <p:spPr>
          <a:xfrm>
            <a:off x="4024604" y="3606282"/>
            <a:ext cx="3694922" cy="923330"/>
          </a:xfrm>
          <a:prstGeom prst="rect">
            <a:avLst/>
          </a:prstGeom>
          <a:noFill/>
        </p:spPr>
        <p:txBody>
          <a:bodyPr wrap="square" rtlCol="0">
            <a:spAutoFit/>
          </a:bodyPr>
          <a:lstStyle/>
          <a:p>
            <a:r>
              <a:rPr lang="zh-CN" altLang="en-US" dirty="0"/>
              <a:t>③如果可读数量是</a:t>
            </a:r>
            <a:r>
              <a:rPr lang="en-US" altLang="zh-CN" dirty="0"/>
              <a:t>0</a:t>
            </a:r>
          </a:p>
          <a:p>
            <a:r>
              <a:rPr lang="zh-CN" altLang="en-US" dirty="0"/>
              <a:t>如果不等待，直接退出，</a:t>
            </a:r>
            <a:endParaRPr lang="en-US" altLang="zh-CN" dirty="0"/>
          </a:p>
          <a:p>
            <a:r>
              <a:rPr lang="en-US" altLang="zh-CN" dirty="0"/>
              <a:t>| </a:t>
            </a:r>
            <a:r>
              <a:rPr lang="zh-CN" altLang="en-US" dirty="0"/>
              <a:t>如果锁任务调度，跳出执行</a:t>
            </a:r>
          </a:p>
        </p:txBody>
      </p:sp>
      <p:sp>
        <p:nvSpPr>
          <p:cNvPr id="14" name="文本框 13"/>
          <p:cNvSpPr txBox="1"/>
          <p:nvPr/>
        </p:nvSpPr>
        <p:spPr>
          <a:xfrm>
            <a:off x="653144" y="5138057"/>
            <a:ext cx="4609322" cy="646331"/>
          </a:xfrm>
          <a:prstGeom prst="rect">
            <a:avLst/>
          </a:prstGeom>
          <a:noFill/>
        </p:spPr>
        <p:txBody>
          <a:bodyPr wrap="square" rtlCol="0">
            <a:spAutoFit/>
          </a:bodyPr>
          <a:lstStyle/>
          <a:p>
            <a:r>
              <a:rPr lang="zh-CN" altLang="en-US" dirty="0"/>
              <a:t>④（可读数量是</a:t>
            </a:r>
            <a:r>
              <a:rPr lang="en-US" altLang="zh-CN" dirty="0"/>
              <a:t>0</a:t>
            </a:r>
            <a:r>
              <a:rPr lang="zh-CN" altLang="en-US" dirty="0"/>
              <a:t>）把当前任务放入读取消息阻塞队列，</a:t>
            </a:r>
            <a:r>
              <a:rPr lang="en-US" altLang="zh-CN" dirty="0"/>
              <a:t>wait</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15" name="墨迹 14"/>
              <p14:cNvContentPartPr/>
              <p14:nvPr/>
            </p14:nvContentPartPr>
            <p14:xfrm>
              <a:off x="373041" y="2319113"/>
              <a:ext cx="6891120" cy="360"/>
            </p14:xfrm>
          </p:contentPart>
        </mc:Choice>
        <mc:Fallback xmlns="">
          <p:pic>
            <p:nvPicPr>
              <p:cNvPr id="15" name="墨迹 14"/>
            </p:nvPicPr>
            <p:blipFill>
              <a:blip r:embed="rId5"/>
            </p:blipFill>
            <p:spPr>
              <a:xfrm>
                <a:off x="373041" y="2319113"/>
                <a:ext cx="6891120" cy="360"/>
              </a:xfrm>
              <a:prstGeom prst="rect"/>
            </p:spPr>
          </p:pic>
        </mc:Fallback>
      </mc:AlternateContent>
      <mc:AlternateContent xmlns:mc="http://schemas.openxmlformats.org/markup-compatibility/2006" xmlns:p14="http://schemas.microsoft.com/office/powerpoint/2010/main">
        <mc:Choice Requires="p14">
          <p:contentPart p14:bwMode="auto" r:id="rId6">
            <p14:nvContentPartPr>
              <p14:cNvPr id="16" name="墨迹 15"/>
              <p14:cNvContentPartPr/>
              <p14:nvPr/>
            </p14:nvContentPartPr>
            <p14:xfrm>
              <a:off x="404001" y="3102833"/>
              <a:ext cx="3889800" cy="360"/>
            </p14:xfrm>
          </p:contentPart>
        </mc:Choice>
        <mc:Fallback xmlns="">
          <p:pic>
            <p:nvPicPr>
              <p:cNvPr id="16" name="墨迹 15"/>
            </p:nvPicPr>
            <p:blipFill>
              <a:blip r:embed="rId7"/>
            </p:blipFill>
            <p:spPr>
              <a:xfrm>
                <a:off x="404001" y="3102833"/>
                <a:ext cx="3889800" cy="360"/>
              </a:xfrm>
              <a:prstGeom prst="rect"/>
            </p:spPr>
          </p:pic>
        </mc:Fallback>
      </mc:AlternateContent>
      <mc:AlternateContent xmlns:mc="http://schemas.openxmlformats.org/markup-compatibility/2006" xmlns:p14="http://schemas.microsoft.com/office/powerpoint/2010/main">
        <mc:Choice Requires="p14">
          <p:contentPart p14:bwMode="auto" r:id="rId8">
            <p14:nvContentPartPr>
              <p14:cNvPr id="17" name="墨迹 16"/>
              <p14:cNvContentPartPr/>
              <p14:nvPr/>
            </p14:nvContentPartPr>
            <p14:xfrm>
              <a:off x="360801" y="4639313"/>
              <a:ext cx="3686040" cy="360"/>
            </p14:xfrm>
          </p:contentPart>
        </mc:Choice>
        <mc:Fallback xmlns="">
          <p:pic>
            <p:nvPicPr>
              <p:cNvPr id="17" name="墨迹 16"/>
            </p:nvPicPr>
            <p:blipFill>
              <a:blip r:embed="rId9"/>
            </p:blipFill>
            <p:spPr>
              <a:xfrm>
                <a:off x="360801" y="4639313"/>
                <a:ext cx="3686040" cy="360"/>
              </a:xfrm>
              <a:prstGeom prst="rect"/>
            </p:spPr>
          </p:pic>
        </mc:Fallback>
      </mc:AlternateContent>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r>
              <a:rPr lang="en-US" altLang="zh-CN" sz="2400" b="1" dirty="0">
                <a:latin typeface="MiSans Bold" panose="00000800000000000000" pitchFamily="2" charset="-122"/>
                <a:ea typeface="MiSans Bold" panose="00000800000000000000" pitchFamily="2" charset="-122"/>
              </a:rPr>
              <a:t>1.2</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en-US" altLang="zh-CN" sz="2400" b="1" dirty="0" err="1">
                <a:latin typeface="MiSans Bold" panose="00000800000000000000" pitchFamily="2" charset="-122"/>
                <a:ea typeface="MiSans Bold" panose="00000800000000000000" pitchFamily="2" charset="-122"/>
              </a:rPr>
              <a:t>OsQueueOperate</a:t>
            </a:r>
            <a:endParaRPr lang="en-US" altLang="zh-CN" sz="2400" b="1" dirty="0">
              <a:latin typeface="MiSans Bold" panose="00000800000000000000" pitchFamily="2" charset="-122"/>
              <a:ea typeface="MiSans Bold" panose="00000800000000000000" pitchFamily="2" charset="-122"/>
            </a:endParaRPr>
          </a:p>
        </p:txBody>
      </p:sp>
      <p:pic>
        <p:nvPicPr>
          <p:cNvPr id="6" name="图片 5"/>
          <p:cNvPicPr>
            <a:picLocks noChangeAspect="1"/>
          </p:cNvPicPr>
          <p:nvPr/>
        </p:nvPicPr>
        <p:blipFill>
          <a:blip r:embed="rId2"/>
          <a:stretch>
            <a:fillRect/>
          </a:stretch>
        </p:blipFill>
        <p:spPr>
          <a:xfrm>
            <a:off x="146786" y="899222"/>
            <a:ext cx="7661182" cy="4767570"/>
          </a:xfrm>
          <a:prstGeom prst="rect">
            <a:avLst/>
          </a:prstGeom>
        </p:spPr>
      </p:pic>
      <p:sp>
        <p:nvSpPr>
          <p:cNvPr id="3" name="文本框 2"/>
          <p:cNvSpPr txBox="1"/>
          <p:nvPr/>
        </p:nvSpPr>
        <p:spPr>
          <a:xfrm>
            <a:off x="4882165" y="1116269"/>
            <a:ext cx="6582047" cy="369332"/>
          </a:xfrm>
          <a:prstGeom prst="rect">
            <a:avLst/>
          </a:prstGeom>
          <a:noFill/>
        </p:spPr>
        <p:txBody>
          <a:bodyPr wrap="square" rtlCol="0">
            <a:spAutoFit/>
          </a:bodyPr>
          <a:lstStyle/>
          <a:p>
            <a:r>
              <a:rPr lang="zh-CN" altLang="en-US" dirty="0"/>
              <a:t>⑤当读取队列阻塞超时 </a:t>
            </a:r>
            <a:r>
              <a:rPr lang="en-US" altLang="zh-CN" dirty="0"/>
              <a:t>-&gt; </a:t>
            </a:r>
            <a:r>
              <a:rPr lang="zh-CN" altLang="en-US" dirty="0"/>
              <a:t>还不能读，更改任务状态，跳出执行</a:t>
            </a:r>
          </a:p>
        </p:txBody>
      </p:sp>
      <p:sp>
        <p:nvSpPr>
          <p:cNvPr id="7" name="文本框 6"/>
          <p:cNvSpPr txBox="1"/>
          <p:nvPr/>
        </p:nvSpPr>
        <p:spPr>
          <a:xfrm>
            <a:off x="4882165" y="1989934"/>
            <a:ext cx="3495870" cy="646331"/>
          </a:xfrm>
          <a:prstGeom prst="rect">
            <a:avLst/>
          </a:prstGeom>
          <a:noFill/>
        </p:spPr>
        <p:txBody>
          <a:bodyPr wrap="square" rtlCol="0">
            <a:spAutoFit/>
          </a:bodyPr>
          <a:lstStyle/>
          <a:p>
            <a:r>
              <a:rPr lang="zh-CN" altLang="en-US" dirty="0"/>
              <a:t>⑥队列可以读取时（等待结束</a:t>
            </a:r>
            <a:r>
              <a:rPr lang="en-US" altLang="zh-CN" dirty="0"/>
              <a:t>/</a:t>
            </a:r>
            <a:r>
              <a:rPr lang="zh-CN" altLang="en-US" dirty="0"/>
              <a:t>读取数量不是</a:t>
            </a:r>
            <a:r>
              <a:rPr lang="en-US" altLang="zh-CN" dirty="0"/>
              <a:t>0</a:t>
            </a:r>
            <a:r>
              <a:rPr lang="zh-CN" altLang="en-US" dirty="0"/>
              <a:t>），可读数量</a:t>
            </a:r>
            <a:r>
              <a:rPr lang="en-US" altLang="zh-CN" dirty="0"/>
              <a:t>--</a:t>
            </a:r>
            <a:endParaRPr lang="zh-CN" altLang="en-US" dirty="0"/>
          </a:p>
        </p:txBody>
      </p:sp>
      <p:sp>
        <p:nvSpPr>
          <p:cNvPr id="8" name="文本框 7"/>
          <p:cNvSpPr txBox="1"/>
          <p:nvPr/>
        </p:nvSpPr>
        <p:spPr>
          <a:xfrm>
            <a:off x="6861110" y="2755641"/>
            <a:ext cx="4099249" cy="369332"/>
          </a:xfrm>
          <a:prstGeom prst="rect">
            <a:avLst/>
          </a:prstGeom>
          <a:noFill/>
        </p:spPr>
        <p:txBody>
          <a:bodyPr wrap="square" rtlCol="0">
            <a:spAutoFit/>
          </a:bodyPr>
          <a:lstStyle/>
          <a:p>
            <a:r>
              <a:rPr lang="zh-CN" altLang="en-US" dirty="0"/>
              <a:t>⑦继续读取（稍后）</a:t>
            </a:r>
          </a:p>
        </p:txBody>
      </p:sp>
      <p:sp>
        <p:nvSpPr>
          <p:cNvPr id="9" name="文本框 8"/>
          <p:cNvSpPr txBox="1"/>
          <p:nvPr/>
        </p:nvSpPr>
        <p:spPr>
          <a:xfrm>
            <a:off x="4354286" y="3733028"/>
            <a:ext cx="7284098" cy="1477328"/>
          </a:xfrm>
          <a:prstGeom prst="rect">
            <a:avLst/>
          </a:prstGeom>
          <a:noFill/>
        </p:spPr>
        <p:txBody>
          <a:bodyPr wrap="square" rtlCol="0">
            <a:spAutoFit/>
          </a:bodyPr>
          <a:lstStyle/>
          <a:p>
            <a:r>
              <a:rPr lang="zh-CN" altLang="en-US" dirty="0"/>
              <a:t>⑧成功读取队列后</a:t>
            </a:r>
            <a:endParaRPr lang="en-US" altLang="zh-CN" dirty="0"/>
          </a:p>
          <a:p>
            <a:r>
              <a:rPr lang="zh-CN" altLang="en-US" dirty="0"/>
              <a:t>若有任务阻塞在写入队列，获取阻塞队列中第一个任务</a:t>
            </a:r>
            <a:r>
              <a:rPr lang="en-US" altLang="zh-CN" dirty="0" err="1"/>
              <a:t>resumedTask</a:t>
            </a:r>
            <a:r>
              <a:rPr lang="zh-CN" altLang="en-US" dirty="0"/>
              <a:t>，调用唤醒函数</a:t>
            </a:r>
            <a:r>
              <a:rPr lang="en-US" altLang="zh-CN" dirty="0" err="1"/>
              <a:t>OsTaskWake</a:t>
            </a:r>
            <a:r>
              <a:rPr lang="zh-CN" altLang="en-US" dirty="0"/>
              <a:t>把待写入的任务放入就绪队列，触发一次任务调度</a:t>
            </a:r>
            <a:endParaRPr lang="en-US" altLang="zh-CN" dirty="0"/>
          </a:p>
          <a:p>
            <a:r>
              <a:rPr lang="zh-CN" altLang="en-US" dirty="0"/>
              <a:t>若没有阻塞，可写入的数量</a:t>
            </a:r>
            <a:r>
              <a:rPr lang="en-US" altLang="zh-CN" dirty="0"/>
              <a:t>++</a:t>
            </a:r>
            <a:endParaRPr lang="zh-CN" altLang="en-US" dirty="0"/>
          </a:p>
        </p:txBody>
      </p:sp>
      <mc:AlternateContent xmlns:mc="http://schemas.openxmlformats.org/markup-compatibility/2006" xmlns:p14="http://schemas.microsoft.com/office/powerpoint/2010/main">
        <mc:Choice Requires="p14">
          <p:contentPart p14:bwMode="auto" r:id="rId3">
            <p14:nvContentPartPr>
              <p14:cNvPr id="10" name="墨迹 9"/>
              <p14:cNvContentPartPr/>
              <p14:nvPr/>
            </p14:nvContentPartPr>
            <p14:xfrm>
              <a:off x="391761" y="2196353"/>
              <a:ext cx="4309560" cy="360"/>
            </p14:xfrm>
          </p:contentPart>
        </mc:Choice>
        <mc:Fallback xmlns="">
          <p:pic>
            <p:nvPicPr>
              <p:cNvPr id="10" name="墨迹 9"/>
            </p:nvPicPr>
            <p:blipFill>
              <a:blip r:embed="rId4"/>
            </p:blipFill>
            <p:spPr>
              <a:xfrm>
                <a:off x="391761" y="2196353"/>
                <a:ext cx="430956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11" name="墨迹 10"/>
              <p14:cNvContentPartPr/>
              <p14:nvPr/>
            </p14:nvContentPartPr>
            <p14:xfrm>
              <a:off x="447561" y="2694233"/>
              <a:ext cx="4036320" cy="360"/>
            </p14:xfrm>
          </p:contentPart>
        </mc:Choice>
        <mc:Fallback xmlns="">
          <p:pic>
            <p:nvPicPr>
              <p:cNvPr id="11" name="墨迹 10"/>
            </p:nvPicPr>
            <p:blipFill>
              <a:blip r:embed="rId6"/>
            </p:blipFill>
            <p:spPr>
              <a:xfrm>
                <a:off x="447561" y="2694233"/>
                <a:ext cx="4036320" cy="360"/>
              </a:xfrm>
              <a:prstGeom prst="rect"/>
            </p:spPr>
          </p:pic>
        </mc:Fallback>
      </mc:AlternateContent>
      <mc:AlternateContent xmlns:mc="http://schemas.openxmlformats.org/markup-compatibility/2006" xmlns:p14="http://schemas.microsoft.com/office/powerpoint/2010/main">
        <mc:Choice Requires="p14">
          <p:contentPart p14:bwMode="auto" r:id="rId7">
            <p14:nvContentPartPr>
              <p14:cNvPr id="12" name="墨迹 11"/>
              <p14:cNvContentPartPr/>
              <p14:nvPr/>
            </p14:nvContentPartPr>
            <p14:xfrm>
              <a:off x="373041" y="3241433"/>
              <a:ext cx="5523120" cy="360"/>
            </p14:xfrm>
          </p:contentPart>
        </mc:Choice>
        <mc:Fallback xmlns="">
          <p:pic>
            <p:nvPicPr>
              <p:cNvPr id="12" name="墨迹 11"/>
            </p:nvPicPr>
            <p:blipFill>
              <a:blip r:embed="rId8"/>
            </p:blipFill>
            <p:spPr>
              <a:xfrm>
                <a:off x="373041" y="3241433"/>
                <a:ext cx="5523120" cy="360"/>
              </a:xfrm>
              <a:prstGeom prst="rect"/>
            </p:spPr>
          </p:pic>
        </mc:Fallback>
      </mc:AlternateContent>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r>
              <a:rPr lang="en-US" altLang="zh-CN" sz="2400" b="1" dirty="0">
                <a:latin typeface="MiSans Bold" panose="00000800000000000000" pitchFamily="2" charset="-122"/>
                <a:ea typeface="MiSans Bold" panose="00000800000000000000" pitchFamily="2" charset="-122"/>
              </a:rPr>
              <a:t>1.1.1</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en-US" altLang="zh-CN" sz="2400" b="1" dirty="0" err="1">
                <a:latin typeface="MiSans Bold" panose="00000800000000000000" pitchFamily="2" charset="-122"/>
                <a:ea typeface="MiSans Bold" panose="00000800000000000000" pitchFamily="2" charset="-122"/>
              </a:rPr>
              <a:t>OsQueueBufferOperate</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345405" y="899221"/>
            <a:ext cx="9251081" cy="3567031"/>
          </a:xfrm>
          <a:prstGeom prst="rect">
            <a:avLst/>
          </a:prstGeom>
        </p:spPr>
      </p:pic>
      <p:sp>
        <p:nvSpPr>
          <p:cNvPr id="5" name="文本框 4"/>
          <p:cNvSpPr txBox="1"/>
          <p:nvPr/>
        </p:nvSpPr>
        <p:spPr>
          <a:xfrm>
            <a:off x="5162939" y="1841241"/>
            <a:ext cx="4005943" cy="369332"/>
          </a:xfrm>
          <a:prstGeom prst="rect">
            <a:avLst/>
          </a:prstGeom>
          <a:noFill/>
        </p:spPr>
        <p:txBody>
          <a:bodyPr wrap="square" rtlCol="0">
            <a:spAutoFit/>
          </a:bodyPr>
          <a:lstStyle/>
          <a:p>
            <a:r>
              <a:rPr lang="zh-CN" altLang="en-US" dirty="0"/>
              <a:t>①获取操作位置</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1596" y="3925078"/>
            <a:ext cx="4296563" cy="262007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8944947" y="2108718"/>
            <a:ext cx="2680996" cy="1477328"/>
          </a:xfrm>
          <a:prstGeom prst="rect">
            <a:avLst/>
          </a:prstGeom>
          <a:noFill/>
        </p:spPr>
        <p:txBody>
          <a:bodyPr wrap="square" rtlCol="0">
            <a:spAutoFit/>
          </a:bodyPr>
          <a:lstStyle/>
          <a:p>
            <a:r>
              <a:rPr lang="zh-CN" altLang="en-US" dirty="0"/>
              <a:t>移动</a:t>
            </a:r>
            <a:r>
              <a:rPr lang="en-US" altLang="zh-CN" dirty="0"/>
              <a:t>Head/Tail</a:t>
            </a:r>
            <a:r>
              <a:rPr lang="zh-CN" altLang="en-US" dirty="0"/>
              <a:t>位置</a:t>
            </a:r>
            <a:endParaRPr lang="en-US" altLang="zh-CN" dirty="0"/>
          </a:p>
          <a:p>
            <a:r>
              <a:rPr lang="zh-CN" altLang="en-US" dirty="0"/>
              <a:t>回卷</a:t>
            </a:r>
            <a:endParaRPr lang="en-US" altLang="zh-CN" dirty="0"/>
          </a:p>
          <a:p>
            <a:r>
              <a:rPr lang="zh-CN" altLang="en-US" dirty="0"/>
              <a:t>②头部读消息</a:t>
            </a:r>
            <a:endParaRPr lang="en-US" altLang="zh-CN" dirty="0"/>
          </a:p>
          <a:p>
            <a:r>
              <a:rPr lang="zh-CN" altLang="en-US" dirty="0"/>
              <a:t>③头部写消息</a:t>
            </a:r>
            <a:endParaRPr lang="en-US" altLang="zh-CN" dirty="0"/>
          </a:p>
          <a:p>
            <a:r>
              <a:rPr lang="zh-CN" altLang="en-US" dirty="0"/>
              <a:t>④尾部写消息</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933135" y="1178757"/>
            <a:ext cx="4717276" cy="3376309"/>
          </a:xfrm>
          <a:prstGeom prst="rect">
            <a:avLst/>
          </a:prstGeom>
          <a:noFill/>
        </p:spPr>
        <p:txBody>
          <a:bodyPr wrap="square" rtlCol="0">
            <a:spAutoFit/>
          </a:bodyPr>
          <a:lstStyle/>
          <a:p>
            <a:pPr>
              <a:lnSpc>
                <a:spcPct val="150000"/>
              </a:lnSpc>
            </a:pPr>
            <a:r>
              <a:rPr lang="zh-CN" altLang="en-US" sz="1600" b="1" dirty="0">
                <a:latin typeface="MiSans Light" panose="00000400000000000000" pitchFamily="2" charset="-122"/>
                <a:ea typeface="MiSans Light" panose="00000400000000000000" pitchFamily="2" charset="-122"/>
              </a:rPr>
              <a:t>互斥锁又称互斥型信号量，是一种特殊的二值性信号量，用于实现对临界资源的独占式处理。</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任意时刻互斥锁只有两种状态，开锁或闭锁。</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当任务持有锁时，这个任务获得该互斥锁的所有权，互斥锁处于闭锁状态。</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当该任务释放锁后，任务失去该互斥锁的所有权，互斥锁处于开锁状态。</a:t>
            </a:r>
            <a:endParaRPr lang="en-US" altLang="zh-CN" sz="16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当一个任务持有互斥锁时，其他任务不能再对该互斥锁进行开锁或持有。</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70" y="1344474"/>
            <a:ext cx="513397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439583" y="3725724"/>
            <a:ext cx="6336084" cy="25706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8325" y="1078835"/>
            <a:ext cx="7352715" cy="3611353"/>
          </a:xfrm>
          <a:prstGeom prst="rect">
            <a:avLst/>
          </a:prstGeom>
        </p:spPr>
      </p:pic>
      <p:sp>
        <p:nvSpPr>
          <p:cNvPr id="4" name="文本框 3"/>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队列读取（</a:t>
            </a:r>
            <a:r>
              <a:rPr lang="en-US" altLang="zh-CN" sz="2400" b="1" dirty="0">
                <a:latin typeface="MiSans Bold" panose="00000800000000000000" pitchFamily="2" charset="-122"/>
                <a:ea typeface="MiSans Bold" panose="00000800000000000000" pitchFamily="2" charset="-122"/>
              </a:rPr>
              <a:t>1.1.2</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en-US" altLang="zh-CN" sz="2400" b="1" dirty="0" err="1">
                <a:latin typeface="MiSans Bold" panose="00000800000000000000" pitchFamily="2" charset="-122"/>
                <a:ea typeface="MiSans Bold" panose="00000800000000000000" pitchFamily="2" charset="-122"/>
              </a:rPr>
              <a:t>OsQueueBufferOperate</a:t>
            </a:r>
            <a:endParaRPr lang="en-US" altLang="zh-CN" sz="2400" b="1" dirty="0">
              <a:latin typeface="MiSans Bold" panose="00000800000000000000" pitchFamily="2" charset="-122"/>
              <a:ea typeface="MiSans Bold" panose="00000800000000000000" pitchFamily="2" charset="-122"/>
            </a:endParaRPr>
          </a:p>
        </p:txBody>
      </p:sp>
      <p:sp>
        <p:nvSpPr>
          <p:cNvPr id="5" name="文本框 4"/>
          <p:cNvSpPr txBox="1"/>
          <p:nvPr/>
        </p:nvSpPr>
        <p:spPr>
          <a:xfrm>
            <a:off x="6176865" y="922174"/>
            <a:ext cx="3191069" cy="369332"/>
          </a:xfrm>
          <a:prstGeom prst="rect">
            <a:avLst/>
          </a:prstGeom>
          <a:noFill/>
        </p:spPr>
        <p:txBody>
          <a:bodyPr wrap="square" rtlCol="0">
            <a:spAutoFit/>
          </a:bodyPr>
          <a:lstStyle/>
          <a:p>
            <a:r>
              <a:rPr lang="zh-CN" altLang="en-US" dirty="0"/>
              <a:t>⑤获取队列消息节点</a:t>
            </a:r>
          </a:p>
        </p:txBody>
      </p:sp>
      <p:sp>
        <p:nvSpPr>
          <p:cNvPr id="6" name="文本框 5"/>
          <p:cNvSpPr txBox="1"/>
          <p:nvPr/>
        </p:nvSpPr>
        <p:spPr>
          <a:xfrm>
            <a:off x="7483151" y="1230453"/>
            <a:ext cx="4453812" cy="2862322"/>
          </a:xfrm>
          <a:prstGeom prst="rect">
            <a:avLst/>
          </a:prstGeom>
          <a:noFill/>
        </p:spPr>
        <p:txBody>
          <a:bodyPr wrap="square" rtlCol="0">
            <a:spAutoFit/>
          </a:bodyPr>
          <a:lstStyle/>
          <a:p>
            <a:r>
              <a:rPr lang="zh-CN" altLang="en-US" dirty="0"/>
              <a:t>读取时：</a:t>
            </a:r>
            <a:endParaRPr lang="en-US" altLang="zh-CN" dirty="0"/>
          </a:p>
          <a:p>
            <a:r>
              <a:rPr lang="zh-CN" altLang="en-US" dirty="0"/>
              <a:t>⑥把消息节点后</a:t>
            </a:r>
            <a:r>
              <a:rPr lang="en-US" altLang="zh-CN" dirty="0"/>
              <a:t>4</a:t>
            </a:r>
            <a:r>
              <a:rPr lang="zh-CN" altLang="en-US" dirty="0"/>
              <a:t>个字节保存的消息长度复制到</a:t>
            </a:r>
            <a:r>
              <a:rPr lang="en-US" altLang="zh-CN" dirty="0" err="1"/>
              <a:t>msgDataSize</a:t>
            </a:r>
            <a:r>
              <a:rPr lang="zh-CN" altLang="en-US" dirty="0"/>
              <a:t>中</a:t>
            </a:r>
            <a:endParaRPr lang="en-US" altLang="zh-CN" dirty="0"/>
          </a:p>
          <a:p>
            <a:endParaRPr lang="en-US" altLang="zh-CN" dirty="0"/>
          </a:p>
          <a:p>
            <a:r>
              <a:rPr lang="zh-CN" altLang="en-US" dirty="0"/>
              <a:t>⑦把节点内容复制到</a:t>
            </a:r>
            <a:r>
              <a:rPr lang="en-US" altLang="zh-CN" dirty="0" err="1"/>
              <a:t>bufferAddr</a:t>
            </a:r>
            <a:r>
              <a:rPr lang="zh-CN" altLang="en-US" dirty="0"/>
              <a:t>中</a:t>
            </a:r>
            <a:endParaRPr lang="en-US" altLang="zh-CN" dirty="0"/>
          </a:p>
          <a:p>
            <a:endParaRPr lang="en-US" altLang="zh-CN" dirty="0"/>
          </a:p>
          <a:p>
            <a:r>
              <a:rPr lang="zh-CN" altLang="en-US" dirty="0"/>
              <a:t>写入时的操作：</a:t>
            </a:r>
            <a:endParaRPr lang="en-US" altLang="zh-CN" dirty="0"/>
          </a:p>
          <a:p>
            <a:r>
              <a:rPr lang="zh-CN" altLang="en-US" dirty="0"/>
              <a:t>⑧把</a:t>
            </a:r>
            <a:r>
              <a:rPr lang="en-US" altLang="zh-CN" dirty="0" err="1"/>
              <a:t>bufferAddr</a:t>
            </a:r>
            <a:r>
              <a:rPr lang="zh-CN" altLang="en-US" dirty="0"/>
              <a:t>的内容复制到节点中</a:t>
            </a:r>
            <a:endParaRPr lang="en-US" altLang="zh-CN" dirty="0"/>
          </a:p>
          <a:p>
            <a:endParaRPr lang="en-US" altLang="zh-CN" dirty="0"/>
          </a:p>
          <a:p>
            <a:r>
              <a:rPr lang="zh-CN" altLang="en-US" dirty="0"/>
              <a:t>⑨把消息长度写入每个消息节点后</a:t>
            </a:r>
            <a:r>
              <a:rPr lang="en-US" altLang="zh-CN" dirty="0"/>
              <a:t>4</a:t>
            </a:r>
            <a:r>
              <a:rPr lang="zh-CN" altLang="en-US" dirty="0"/>
              <a:t>字节</a:t>
            </a:r>
          </a:p>
        </p:txBody>
      </p:sp>
      <mc:AlternateContent xmlns:mc="http://schemas.openxmlformats.org/markup-compatibility/2006" xmlns:p14="http://schemas.microsoft.com/office/powerpoint/2010/main">
        <mc:Choice Requires="p14">
          <p:contentPart p14:bwMode="auto" r:id="rId3">
            <p14:nvContentPartPr>
              <p14:cNvPr id="7" name="墨迹 6"/>
              <p14:cNvContentPartPr/>
              <p14:nvPr/>
            </p14:nvContentPartPr>
            <p14:xfrm>
              <a:off x="410481" y="1338473"/>
              <a:ext cx="5771880" cy="360"/>
            </p14:xfrm>
          </p:contentPart>
        </mc:Choice>
        <mc:Fallback xmlns="">
          <p:pic>
            <p:nvPicPr>
              <p:cNvPr id="7" name="墨迹 6"/>
            </p:nvPicPr>
            <p:blipFill>
              <a:blip r:embed="rId4"/>
            </p:blipFill>
            <p:spPr>
              <a:xfrm>
                <a:off x="410481" y="1338473"/>
                <a:ext cx="5771880" cy="360"/>
              </a:xfrm>
              <a:prstGeom prst="rect"/>
            </p:spPr>
          </p:pic>
        </mc:Fallback>
      </mc:AlternateContent>
      <mc:AlternateContent xmlns:mc="http://schemas.openxmlformats.org/markup-compatibility/2006" xmlns:p14="http://schemas.microsoft.com/office/powerpoint/2010/main">
        <mc:Choice Requires="p14">
          <p:contentPart p14:bwMode="auto" r:id="rId5">
            <p14:nvContentPartPr>
              <p14:cNvPr id="8" name="墨迹 7"/>
              <p14:cNvContentPartPr/>
              <p14:nvPr/>
            </p14:nvContentPartPr>
            <p14:xfrm>
              <a:off x="385641" y="2986913"/>
              <a:ext cx="2631240" cy="360"/>
            </p14:xfrm>
          </p:contentPart>
        </mc:Choice>
        <mc:Fallback xmlns="">
          <p:pic>
            <p:nvPicPr>
              <p:cNvPr id="8" name="墨迹 7"/>
            </p:nvPicPr>
            <p:blipFill>
              <a:blip r:embed="rId6"/>
            </p:blipFill>
            <p:spPr>
              <a:xfrm>
                <a:off x="385641" y="2986913"/>
                <a:ext cx="2631240" cy="360"/>
              </a:xfrm>
              <a:prstGeom prst="rect"/>
            </p:spPr>
          </p:pic>
        </mc:Fallback>
      </mc:AlternateContent>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队列写入（</a:t>
            </a:r>
            <a:r>
              <a:rPr lang="en-US" altLang="zh-CN" sz="2400" b="1" dirty="0">
                <a:latin typeface="MiSans Bold" panose="00000800000000000000" pitchFamily="2" charset="-122"/>
                <a:ea typeface="MiSans Bold" panose="00000800000000000000" pitchFamily="2" charset="-122"/>
              </a:rPr>
              <a:t>1</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zh-CN" altLang="en-US" sz="2400" b="1" dirty="0">
                <a:latin typeface="MiSans Bold" panose="00000800000000000000" pitchFamily="2" charset="-122"/>
                <a:ea typeface="MiSans Bold" panose="00000800000000000000" pitchFamily="2" charset="-122"/>
              </a:rPr>
              <a:t>队尾写</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503721" y="899222"/>
            <a:ext cx="8757820" cy="1296582"/>
          </a:xfrm>
          <a:prstGeom prst="rect">
            <a:avLst/>
          </a:prstGeom>
        </p:spPr>
      </p:pic>
      <p:pic>
        <p:nvPicPr>
          <p:cNvPr id="6" name="图片 5"/>
          <p:cNvPicPr>
            <a:picLocks noChangeAspect="1"/>
          </p:cNvPicPr>
          <p:nvPr/>
        </p:nvPicPr>
        <p:blipFill>
          <a:blip r:embed="rId3"/>
          <a:stretch>
            <a:fillRect/>
          </a:stretch>
        </p:blipFill>
        <p:spPr>
          <a:xfrm>
            <a:off x="503721" y="2259070"/>
            <a:ext cx="7054075" cy="2767068"/>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3721" y="312843"/>
            <a:ext cx="9878008" cy="58637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b="1" dirty="0">
                <a:latin typeface="MiSans Bold" panose="00000800000000000000" pitchFamily="2" charset="-122"/>
                <a:ea typeface="MiSans Bold" panose="00000800000000000000" pitchFamily="2" charset="-122"/>
              </a:rPr>
              <a:t>队列写入（</a:t>
            </a:r>
            <a:r>
              <a:rPr lang="en-US" altLang="zh-CN" sz="2400" b="1" dirty="0">
                <a:latin typeface="MiSans Bold" panose="00000800000000000000" pitchFamily="2" charset="-122"/>
                <a:ea typeface="MiSans Bold" panose="00000800000000000000" pitchFamily="2" charset="-122"/>
              </a:rPr>
              <a:t>2</a:t>
            </a:r>
            <a:r>
              <a:rPr lang="zh-CN" altLang="en-US" sz="2400" b="1" dirty="0">
                <a:latin typeface="MiSans Bold" panose="00000800000000000000" pitchFamily="2" charset="-122"/>
                <a:ea typeface="MiSans Bold" panose="00000800000000000000" pitchFamily="2" charset="-122"/>
              </a:rPr>
              <a:t>）</a:t>
            </a:r>
            <a:r>
              <a:rPr lang="en-US" altLang="zh-CN" sz="2400" b="1" dirty="0">
                <a:latin typeface="MiSans Bold" panose="00000800000000000000" pitchFamily="2" charset="-122"/>
                <a:ea typeface="MiSans Bold" panose="00000800000000000000" pitchFamily="2" charset="-122"/>
              </a:rPr>
              <a:t>——</a:t>
            </a:r>
            <a:r>
              <a:rPr lang="zh-CN" altLang="en-US" sz="2400" b="1" dirty="0">
                <a:latin typeface="MiSans Bold" panose="00000800000000000000" pitchFamily="2" charset="-122"/>
                <a:ea typeface="MiSans Bold" panose="00000800000000000000" pitchFamily="2" charset="-122"/>
              </a:rPr>
              <a:t>队首写</a:t>
            </a:r>
            <a:endParaRPr lang="en-US" altLang="zh-CN" sz="2400" b="1" dirty="0">
              <a:latin typeface="MiSans Bold" panose="00000800000000000000" pitchFamily="2" charset="-122"/>
              <a:ea typeface="MiSans Bold" panose="00000800000000000000" pitchFamily="2" charset="-122"/>
            </a:endParaRPr>
          </a:p>
        </p:txBody>
      </p:sp>
      <p:pic>
        <p:nvPicPr>
          <p:cNvPr id="4" name="图片 3"/>
          <p:cNvPicPr>
            <a:picLocks noChangeAspect="1"/>
          </p:cNvPicPr>
          <p:nvPr/>
        </p:nvPicPr>
        <p:blipFill>
          <a:blip r:embed="rId2"/>
          <a:stretch>
            <a:fillRect/>
          </a:stretch>
        </p:blipFill>
        <p:spPr>
          <a:xfrm>
            <a:off x="503721" y="899222"/>
            <a:ext cx="5691806" cy="1698544"/>
          </a:xfrm>
          <a:prstGeom prst="rect">
            <a:avLst/>
          </a:prstGeom>
        </p:spPr>
      </p:pic>
      <p:pic>
        <p:nvPicPr>
          <p:cNvPr id="6" name="图片 5"/>
          <p:cNvPicPr>
            <a:picLocks noChangeAspect="1"/>
          </p:cNvPicPr>
          <p:nvPr/>
        </p:nvPicPr>
        <p:blipFill>
          <a:blip r:embed="rId3"/>
          <a:stretch>
            <a:fillRect/>
          </a:stretch>
        </p:blipFill>
        <p:spPr>
          <a:xfrm>
            <a:off x="503720" y="2597766"/>
            <a:ext cx="5778891" cy="227104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4775009" y="3551319"/>
            <a:ext cx="2641982" cy="829945"/>
          </a:xfrm>
          <a:prstGeom prst="rect">
            <a:avLst/>
          </a:prstGeom>
          <a:noFill/>
        </p:spPr>
        <p:txBody>
          <a:bodyPr wrap="square" rtlCol="0">
            <a:spAutoFit/>
          </a:bodyPr>
          <a:lstStyle/>
          <a:p>
            <a:pPr algn="ctr"/>
            <a:r>
              <a:rPr lang="zh-CN" altLang="en-US" sz="4800" dirty="0">
                <a:solidFill>
                  <a:srgbClr val="56678F"/>
                </a:solidFill>
                <a:latin typeface="MiSans Bold" panose="00000800000000000000" pitchFamily="2" charset="-122"/>
                <a:ea typeface="MiSans Bold" panose="00000800000000000000" pitchFamily="2" charset="-122"/>
              </a:rPr>
              <a:t>事件</a:t>
            </a:r>
          </a:p>
        </p:txBody>
      </p:sp>
      <p:sp>
        <p:nvSpPr>
          <p:cNvPr id="12" name="文本框 11"/>
          <p:cNvSpPr txBox="1"/>
          <p:nvPr/>
        </p:nvSpPr>
        <p:spPr>
          <a:xfrm>
            <a:off x="4775009" y="2909007"/>
            <a:ext cx="2641982" cy="830997"/>
          </a:xfrm>
          <a:prstGeom prst="rect">
            <a:avLst/>
          </a:prstGeom>
          <a:noFill/>
        </p:spPr>
        <p:txBody>
          <a:bodyPr wrap="square" rtlCol="0">
            <a:spAutoFit/>
          </a:bodyPr>
          <a:lstStyle/>
          <a:p>
            <a:pPr algn="ctr"/>
            <a:r>
              <a:rPr lang="en-US" altLang="zh-CN" sz="4800" dirty="0">
                <a:solidFill>
                  <a:schemeClr val="bg2">
                    <a:lumMod val="90000"/>
                  </a:schemeClr>
                </a:solidFill>
                <a:latin typeface="MiSans Bold" panose="00000800000000000000" pitchFamily="2" charset="-122"/>
                <a:ea typeface="MiSans Bold" panose="00000800000000000000" pitchFamily="2" charset="-122"/>
              </a:rPr>
              <a:t>03</a:t>
            </a:r>
            <a:endParaRPr lang="zh-CN" altLang="en-US" sz="4800" dirty="0">
              <a:solidFill>
                <a:schemeClr val="bg2">
                  <a:lumMod val="90000"/>
                </a:schemeClr>
              </a:solidFill>
              <a:latin typeface="MiSans Bold" panose="00000800000000000000" pitchFamily="2" charset="-122"/>
              <a:ea typeface="MiSans Bold" panose="00000800000000000000" pitchFamily="2" charset="-122"/>
            </a:endParaRPr>
          </a:p>
        </p:txBody>
      </p:sp>
      <p:sp>
        <p:nvSpPr>
          <p:cNvPr id="13" name="文本框 12"/>
          <p:cNvSpPr txBox="1"/>
          <p:nvPr/>
        </p:nvSpPr>
        <p:spPr>
          <a:xfrm>
            <a:off x="2428081" y="4321920"/>
            <a:ext cx="7361237" cy="628314"/>
          </a:xfrm>
          <a:prstGeom prst="rect">
            <a:avLst/>
          </a:prstGeom>
          <a:noFill/>
        </p:spPr>
        <p:txBody>
          <a:bodyPr wrap="square" rtlCol="0">
            <a:spAutoFit/>
          </a:bodyPr>
          <a:lstStyle/>
          <a:p>
            <a:pPr algn="ctr">
              <a:lnSpc>
                <a:spcPct val="130000"/>
              </a:lnSpc>
            </a:pPr>
            <a:r>
              <a:rPr lang="en-US" altLang="zh-CN" sz="1400" dirty="0">
                <a:latin typeface="MiSans Light" panose="00000400000000000000" pitchFamily="2" charset="-122"/>
                <a:ea typeface="MiSans Light" panose="00000400000000000000" pitchFamily="2" charset="-122"/>
              </a:rPr>
              <a:t>Lorem ipsum dolor sit amet, consectetuer adipiscing elit. Maecenas porttitor congue massa. Fusce posuere, magna sed pulvinar </a:t>
            </a:r>
            <a:r>
              <a:rPr lang="en-US" altLang="zh-CN" sz="1400" dirty="0" err="1">
                <a:latin typeface="MiSans Light" panose="00000400000000000000" pitchFamily="2" charset="-122"/>
                <a:ea typeface="MiSans Light" panose="00000400000000000000" pitchFamily="2" charset="-122"/>
              </a:rPr>
              <a:t>ultricies</a:t>
            </a:r>
            <a:endParaRPr lang="zh-CN" altLang="en-US" sz="1400" dirty="0">
              <a:latin typeface="MiSans Light" panose="00000400000000000000" pitchFamily="2" charset="-122"/>
              <a:ea typeface="MiSans Light" panose="00000400000000000000"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6624" y="1097299"/>
            <a:ext cx="4717276" cy="341503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600" b="1" dirty="0">
                <a:latin typeface="微软雅黑" panose="020B0503020204020204" charset="-122"/>
                <a:ea typeface="微软雅黑" panose="020B0503020204020204" charset="-122"/>
                <a:cs typeface="微软雅黑" panose="020B0503020204020204" charset="-122"/>
              </a:rPr>
              <a:t>读事件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根据传入的</a:t>
            </a:r>
            <a:r>
              <a:rPr lang="en-US" altLang="zh-CN" sz="1600" dirty="0">
                <a:latin typeface="微软雅黑" panose="020B0503020204020204" charset="-122"/>
                <a:ea typeface="微软雅黑" panose="020B0503020204020204" charset="-122"/>
                <a:cs typeface="微软雅黑" panose="020B0503020204020204" charset="-122"/>
              </a:rPr>
              <a:t>32</a:t>
            </a:r>
            <a:r>
              <a:rPr lang="zh-CN" altLang="en-US" sz="1600" dirty="0">
                <a:latin typeface="微软雅黑" panose="020B0503020204020204" charset="-122"/>
                <a:ea typeface="微软雅黑" panose="020B0503020204020204" charset="-122"/>
                <a:cs typeface="微软雅黑" panose="020B0503020204020204" charset="-122"/>
              </a:rPr>
              <a:t>位事件掩码，读取事件的单个或者多个事件类型。（支持不同的读取模式）</a:t>
            </a:r>
          </a:p>
          <a:p>
            <a:pPr indent="0">
              <a:lnSpc>
                <a:spcPct val="150000"/>
              </a:lnSpc>
              <a:buFont typeface="Arial" panose="020B0604020202020204" pitchFamily="34" charset="0"/>
              <a:buNone/>
            </a:pPr>
            <a:endParaRPr lang="zh-CN" altLang="en-US" sz="1600" dirty="0">
              <a:latin typeface="微软雅黑" panose="020B0503020204020204" charset="-122"/>
              <a:ea typeface="微软雅黑" panose="020B0503020204020204" charset="-122"/>
              <a:cs typeface="微软雅黑" panose="020B0503020204020204" charset="-122"/>
            </a:endParaRPr>
          </a:p>
          <a:p>
            <a:pPr marL="171450" indent="-171450">
              <a:lnSpc>
                <a:spcPct val="150000"/>
              </a:lnSpc>
              <a:buFont typeface="Arial" panose="020B0604020202020204" pitchFamily="34" charset="0"/>
              <a:buChar char="•"/>
            </a:pPr>
            <a:r>
              <a:rPr lang="zh-CN" altLang="en-US" sz="1600" b="1" dirty="0">
                <a:latin typeface="微软雅黑" panose="020B0503020204020204" charset="-122"/>
                <a:ea typeface="微软雅黑" panose="020B0503020204020204" charset="-122"/>
                <a:cs typeface="微软雅黑" panose="020B0503020204020204" charset="-122"/>
              </a:rPr>
              <a:t>写事件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sym typeface="+mn-ea"/>
              </a:rPr>
              <a:t>根据传入的</a:t>
            </a:r>
            <a:r>
              <a:rPr lang="en-US" altLang="zh-CN" sz="1600" dirty="0">
                <a:latin typeface="微软雅黑" panose="020B0503020204020204" charset="-122"/>
                <a:ea typeface="微软雅黑" panose="020B0503020204020204" charset="-122"/>
                <a:cs typeface="微软雅黑" panose="020B0503020204020204" charset="-122"/>
                <a:sym typeface="+mn-ea"/>
              </a:rPr>
              <a:t>32</a:t>
            </a:r>
            <a:r>
              <a:rPr lang="zh-CN" altLang="en-US" sz="1600" dirty="0">
                <a:latin typeface="微软雅黑" panose="020B0503020204020204" charset="-122"/>
                <a:ea typeface="微软雅黑" panose="020B0503020204020204" charset="-122"/>
                <a:cs typeface="微软雅黑" panose="020B0503020204020204" charset="-122"/>
                <a:sym typeface="+mn-ea"/>
              </a:rPr>
              <a:t>位事件掩码，</a:t>
            </a:r>
            <a:r>
              <a:rPr lang="zh-CN" altLang="en-US" sz="1600" dirty="0">
                <a:latin typeface="微软雅黑" panose="020B0503020204020204" charset="-122"/>
                <a:ea typeface="微软雅黑" panose="020B0503020204020204" charset="-122"/>
                <a:cs typeface="微软雅黑" panose="020B0503020204020204" charset="-122"/>
              </a:rPr>
              <a:t>可以一次同时写多个事件类型。写事件会触发任务调度。</a:t>
            </a:r>
          </a:p>
          <a:p>
            <a:pPr marL="171450" indent="-171450">
              <a:lnSpc>
                <a:spcPct val="150000"/>
              </a:lnSpc>
              <a:buFont typeface="Arial" panose="020B0604020202020204" pitchFamily="34" charset="0"/>
              <a:buChar char="•"/>
            </a:pPr>
            <a:endParaRPr lang="zh-CN" altLang="en-US" sz="1600" dirty="0">
              <a:latin typeface="微软雅黑" panose="020B0503020204020204" charset="-122"/>
              <a:ea typeface="微软雅黑" panose="020B0503020204020204" charset="-122"/>
              <a:cs typeface="微软雅黑" panose="020B0503020204020204" charset="-122"/>
            </a:endParaRPr>
          </a:p>
          <a:p>
            <a:pPr marL="171450" indent="-171450">
              <a:lnSpc>
                <a:spcPct val="150000"/>
              </a:lnSpc>
              <a:buFont typeface="Arial" panose="020B0604020202020204" pitchFamily="34" charset="0"/>
              <a:buChar char="•"/>
            </a:pPr>
            <a:r>
              <a:rPr lang="zh-CN" altLang="en-US" sz="1600" b="1" dirty="0">
                <a:latin typeface="微软雅黑" panose="020B0503020204020204" charset="-122"/>
                <a:ea typeface="微软雅黑" panose="020B0503020204020204" charset="-122"/>
                <a:cs typeface="微软雅黑" panose="020B0503020204020204" charset="-122"/>
              </a:rPr>
              <a:t>清除事件</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sym typeface="+mn-ea"/>
              </a:rPr>
              <a:t>根据传入的</a:t>
            </a:r>
            <a:r>
              <a:rPr lang="en-US" altLang="zh-CN" sz="1600" dirty="0">
                <a:latin typeface="微软雅黑" panose="020B0503020204020204" charset="-122"/>
                <a:ea typeface="微软雅黑" panose="020B0503020204020204" charset="-122"/>
                <a:cs typeface="微软雅黑" panose="020B0503020204020204" charset="-122"/>
                <a:sym typeface="+mn-ea"/>
              </a:rPr>
              <a:t>32</a:t>
            </a:r>
            <a:r>
              <a:rPr lang="zh-CN" altLang="en-US" sz="1600" dirty="0">
                <a:latin typeface="微软雅黑" panose="020B0503020204020204" charset="-122"/>
                <a:ea typeface="微软雅黑" panose="020B0503020204020204" charset="-122"/>
                <a:cs typeface="微软雅黑" panose="020B0503020204020204" charset="-122"/>
                <a:sym typeface="+mn-ea"/>
              </a:rPr>
              <a:t>位事件掩码，</a:t>
            </a:r>
            <a:r>
              <a:rPr lang="zh-CN" altLang="en-US" sz="1600" dirty="0">
                <a:latin typeface="微软雅黑" panose="020B0503020204020204" charset="-122"/>
                <a:ea typeface="微软雅黑" panose="020B0503020204020204" charset="-122"/>
                <a:cs typeface="微软雅黑" panose="020B0503020204020204" charset="-122"/>
              </a:rPr>
              <a:t>对事件对应位进行清0操作。</a:t>
            </a:r>
          </a:p>
          <a:p>
            <a:pPr indent="0">
              <a:lnSpc>
                <a:spcPct val="150000"/>
              </a:lnSpc>
              <a:buFont typeface="Arial" panose="020B0604020202020204" pitchFamily="34" charset="0"/>
              <a:buNone/>
            </a:pPr>
            <a:endParaRPr lang="zh-CN" altLang="en-US" sz="1600" dirty="0">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86740" y="459740"/>
            <a:ext cx="6096000" cy="506730"/>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zh-CN" altLang="en-US" b="1" dirty="0">
                <a:latin typeface="MiSans Bold" panose="00000800000000000000" pitchFamily="2" charset="-122"/>
                <a:ea typeface="MiSans Bold" panose="00000800000000000000" pitchFamily="2" charset="-122"/>
                <a:sym typeface="+mn-ea"/>
              </a:rPr>
              <a:t>事件运作机制</a:t>
            </a:r>
          </a:p>
        </p:txBody>
      </p:sp>
      <p:pic>
        <p:nvPicPr>
          <p:cNvPr id="100" name="图片 99"/>
          <p:cNvPicPr/>
          <p:nvPr/>
        </p:nvPicPr>
        <p:blipFill>
          <a:blip r:embed="rId2"/>
          <a:stretch>
            <a:fillRect/>
          </a:stretch>
        </p:blipFill>
        <p:spPr>
          <a:xfrm>
            <a:off x="5575300" y="459740"/>
            <a:ext cx="6447790" cy="631444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6624" y="1228109"/>
            <a:ext cx="4717276" cy="579310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600" b="1" dirty="0">
                <a:latin typeface="MiSans Bold" panose="00000800000000000000" pitchFamily="2" charset="-122"/>
                <a:ea typeface="MiSans Bold" panose="00000800000000000000" pitchFamily="2" charset="-122"/>
              </a:rPr>
              <a:t>事件读取模式</a:t>
            </a:r>
          </a:p>
          <a:p>
            <a:pPr marL="171450" indent="-171450">
              <a:lnSpc>
                <a:spcPct val="150000"/>
              </a:lnSpc>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LOS_WAITMODE_AND</a:t>
            </a:r>
            <a:r>
              <a:rPr lang="en-US" altLang="zh-CN" sz="1400" b="1" dirty="0">
                <a:latin typeface="微软雅黑" panose="020B0503020204020204" charset="-122"/>
                <a:ea typeface="微软雅黑" panose="020B0503020204020204" charset="-122"/>
                <a:sym typeface="+mn-ea"/>
              </a:rPr>
              <a:t>  4U</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所有事件读取模式，只有这些事件都已经发生才能读取成功，否则该任务将阻塞等待或者返回错误码</a:t>
            </a: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zh-CN" altLang="en-US" sz="1400" b="1" dirty="0">
                <a:latin typeface="微软雅黑" panose="020B0503020204020204" charset="-122"/>
                <a:ea typeface="微软雅黑" panose="020B0503020204020204" charset="-122"/>
                <a:sym typeface="+mn-ea"/>
              </a:rPr>
              <a:t>LOS_WAITMODE_OR</a:t>
            </a:r>
            <a:r>
              <a:rPr lang="en-US" altLang="zh-CN" sz="1400" b="1" dirty="0">
                <a:latin typeface="微软雅黑" panose="020B0503020204020204" charset="-122"/>
                <a:ea typeface="微软雅黑" panose="020B0503020204020204" charset="-122"/>
                <a:sym typeface="+mn-ea"/>
              </a:rPr>
              <a:t> 2U</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任一事件读取模式，</a:t>
            </a:r>
            <a:r>
              <a:rPr lang="zh-CN" altLang="en-US" sz="1400" b="1" dirty="0">
                <a:latin typeface="MiSans Light" panose="00000400000000000000" pitchFamily="2" charset="-122"/>
                <a:ea typeface="MiSans Light" panose="00000400000000000000" pitchFamily="2" charset="-122"/>
              </a:rPr>
              <a:t>只要这些事件中有任一种事件发生就可以读取成功，否则该任务将阻塞等待或者返回错误码。</a:t>
            </a:r>
          </a:p>
          <a:p>
            <a:pPr marL="171450" indent="-171450" algn="l">
              <a:lnSpc>
                <a:spcPct val="150000"/>
              </a:lnSpc>
              <a:buClrTx/>
              <a:buSzTx/>
              <a:buFont typeface="Arial" panose="020B0604020202020204" pitchFamily="34" charset="0"/>
              <a:buChar char="•"/>
            </a:pPr>
            <a:r>
              <a:rPr lang="zh-CN" altLang="en-US" sz="1400" b="1" dirty="0">
                <a:latin typeface="微软雅黑" panose="020B0503020204020204" charset="-122"/>
                <a:ea typeface="微软雅黑" panose="020B0503020204020204" charset="-122"/>
              </a:rPr>
              <a:t>LOS_WAITMODE_CLR</a:t>
            </a:r>
            <a:r>
              <a:rPr lang="en-US" altLang="zh-CN" sz="1400" b="1" dirty="0">
                <a:latin typeface="微软雅黑" panose="020B0503020204020204" charset="-122"/>
                <a:ea typeface="微软雅黑" panose="020B0503020204020204" charset="-122"/>
              </a:rPr>
              <a:t> 1U</a:t>
            </a:r>
            <a:endParaRPr lang="zh-CN" altLang="en-US" sz="1400" b="1" dirty="0">
              <a:latin typeface="微软雅黑" panose="020B0503020204020204" charset="-122"/>
              <a:ea typeface="微软雅黑" panose="020B0503020204020204" charset="-122"/>
            </a:endParaRP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一种附加读取模式，需要与所有事件模式或任一事件模式结合，不能单独使用</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在这种模式下，当设置的所有事件模式或任一事件模式读取成功后，会自动清除事件控制块中对应的事件类型位。</a:t>
            </a:r>
          </a:p>
          <a:p>
            <a:pPr marL="171450" indent="-171450">
              <a:lnSpc>
                <a:spcPct val="150000"/>
              </a:lnSpc>
              <a:buFont typeface="Arial" panose="020B0604020202020204" pitchFamily="34" charset="0"/>
              <a:buChar char="•"/>
            </a:pP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2"/>
          <a:srcRect l="1486" t="3298" r="38673" b="72880"/>
          <a:stretch>
            <a:fillRect/>
          </a:stretch>
        </p:blipFill>
        <p:spPr>
          <a:xfrm>
            <a:off x="6678930" y="1696720"/>
            <a:ext cx="4917440" cy="1308100"/>
          </a:xfrm>
          <a:prstGeom prst="rect">
            <a:avLst/>
          </a:prstGeom>
        </p:spPr>
      </p:pic>
      <p:sp>
        <p:nvSpPr>
          <p:cNvPr id="4" name="文本框 3"/>
          <p:cNvSpPr txBox="1"/>
          <p:nvPr/>
        </p:nvSpPr>
        <p:spPr>
          <a:xfrm>
            <a:off x="586740" y="721360"/>
            <a:ext cx="6096000" cy="506730"/>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b="1" dirty="0">
                <a:latin typeface="MiSans Bold" panose="00000800000000000000" pitchFamily="2" charset="-122"/>
                <a:ea typeface="MiSans Bold" panose="00000800000000000000" pitchFamily="2" charset="-122"/>
                <a:sym typeface="+mn-ea"/>
              </a:rPr>
              <a:t>los_event.h </a:t>
            </a:r>
            <a:r>
              <a:rPr lang="zh-CN" altLang="en-US" b="1" dirty="0">
                <a:latin typeface="MiSans Bold" panose="00000800000000000000" pitchFamily="2" charset="-122"/>
                <a:ea typeface="MiSans Bold" panose="00000800000000000000" pitchFamily="2" charset="-122"/>
                <a:sym typeface="+mn-ea"/>
              </a:rPr>
              <a:t>事件宏定义</a:t>
            </a:r>
            <a:r>
              <a:rPr lang="en-US" altLang="zh-CN" b="1" dirty="0">
                <a:latin typeface="MiSans Bold" panose="00000800000000000000" pitchFamily="2" charset="-122"/>
                <a:ea typeface="MiSans Bold" panose="00000800000000000000" pitchFamily="2" charset="-122"/>
                <a:sym typeface="+mn-ea"/>
              </a:rPr>
              <a:t>-</a:t>
            </a:r>
            <a:r>
              <a:rPr lang="zh-CN" altLang="en-US" b="1" dirty="0">
                <a:latin typeface="MiSans Bold" panose="00000800000000000000" pitchFamily="2" charset="-122"/>
                <a:ea typeface="MiSans Bold" panose="00000800000000000000" pitchFamily="2" charset="-122"/>
                <a:sym typeface="+mn-ea"/>
              </a:rPr>
              <a:t>事件读取</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6624" y="1228109"/>
            <a:ext cx="4717276" cy="542353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设置第</a:t>
            </a:r>
            <a:r>
              <a:rPr lang="en-US" altLang="zh-CN" sz="1400" b="1" dirty="0">
                <a:latin typeface="MiSans Light" panose="00000400000000000000" pitchFamily="2" charset="-122"/>
                <a:ea typeface="MiSans Light" panose="00000400000000000000" pitchFamily="2" charset="-122"/>
                <a:sym typeface="+mn-ea"/>
              </a:rPr>
              <a:t>25</a:t>
            </a:r>
            <a:r>
              <a:rPr lang="zh-CN" altLang="en-US" sz="1400" b="1" dirty="0">
                <a:latin typeface="MiSans Light" panose="00000400000000000000" pitchFamily="2" charset="-122"/>
                <a:ea typeface="MiSans Light" panose="00000400000000000000" pitchFamily="2" charset="-122"/>
                <a:sym typeface="+mn-ea"/>
              </a:rPr>
              <a:t>位错误</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读取超时错误阻塞等待或者返回错误码</a:t>
            </a:r>
          </a:p>
          <a:p>
            <a:pPr lvl="1" indent="0">
              <a:lnSpc>
                <a:spcPct val="150000"/>
              </a:lnSpc>
              <a:buFont typeface="Arial" panose="020B0604020202020204" pitchFamily="34" charset="0"/>
              <a:buNone/>
            </a:pPr>
            <a:r>
              <a:rPr lang="en-US" altLang="zh-CN" sz="1400" b="1" dirty="0">
                <a:latin typeface="MiSans Light" panose="00000400000000000000" pitchFamily="2" charset="-122"/>
                <a:ea typeface="MiSans Light" panose="00000400000000000000" pitchFamily="2" charset="-122"/>
                <a:sym typeface="+mn-ea"/>
              </a:rPr>
              <a:t>-</a:t>
            </a:r>
            <a:r>
              <a:rPr lang="zh-CN" altLang="en-US" sz="1400" b="1" dirty="0">
                <a:latin typeface="MiSans Light" panose="00000400000000000000" pitchFamily="2" charset="-122"/>
                <a:ea typeface="MiSans Light" panose="00000400000000000000" pitchFamily="2" charset="-122"/>
                <a:sym typeface="+mn-ea"/>
              </a:rPr>
              <a:t>支持事件读取超时机制</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输入事件掩码不合法，不能为</a:t>
            </a:r>
            <a:r>
              <a:rPr lang="en-US" altLang="zh-CN" sz="1400" b="1" dirty="0">
                <a:latin typeface="MiSans Light" panose="00000400000000000000" pitchFamily="2" charset="-122"/>
                <a:ea typeface="MiSans Light" panose="00000400000000000000" pitchFamily="2" charset="-122"/>
                <a:sym typeface="+mn-ea"/>
              </a:rPr>
              <a:t>0</a:t>
            </a:r>
            <a:r>
              <a:rPr lang="zh-CN" altLang="en-US" sz="1400" b="1" dirty="0">
                <a:latin typeface="MiSans Light" panose="00000400000000000000" pitchFamily="2" charset="-122"/>
                <a:ea typeface="MiSans Light" panose="00000400000000000000" pitchFamily="2" charset="-122"/>
                <a:sym typeface="+mn-ea"/>
              </a:rPr>
              <a:t>（无事件发生）</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事件正在读取（中断状态）</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设置读取模式标识设置错误</a:t>
            </a:r>
          </a:p>
          <a:p>
            <a:pPr indent="457200">
              <a:lnSpc>
                <a:spcPct val="150000"/>
              </a:lnSpc>
              <a:buFont typeface="Arial" panose="020B0604020202020204" pitchFamily="34" charset="0"/>
              <a:buNone/>
            </a:pPr>
            <a:r>
              <a:rPr lang="zh-CN" altLang="en-US" sz="1400" b="1" dirty="0">
                <a:latin typeface="MiSans Light" panose="00000400000000000000" pitchFamily="2" charset="-122"/>
                <a:ea typeface="MiSans Light" panose="00000400000000000000" pitchFamily="2" charset="-122"/>
                <a:sym typeface="+mn-ea"/>
              </a:rPr>
              <a:t>读取设置的事件读取超时时间不能为</a:t>
            </a:r>
            <a:r>
              <a:rPr lang="en-US" altLang="zh-CN" sz="1400" b="1" dirty="0">
                <a:latin typeface="MiSans Light" panose="00000400000000000000" pitchFamily="2" charset="-122"/>
                <a:ea typeface="MiSans Light" panose="00000400000000000000" pitchFamily="2" charset="-122"/>
                <a:sym typeface="+mn-ea"/>
              </a:rPr>
              <a:t>0</a:t>
            </a:r>
          </a:p>
          <a:p>
            <a:pPr indent="457200">
              <a:lnSpc>
                <a:spcPct val="150000"/>
              </a:lnSpc>
              <a:buFont typeface="Arial" panose="020B0604020202020204" pitchFamily="34" charset="0"/>
              <a:buNone/>
            </a:pPr>
            <a:r>
              <a:rPr lang="zh-CN" altLang="en-US" sz="1400" b="1" dirty="0">
                <a:latin typeface="MiSans Light" panose="00000400000000000000" pitchFamily="2" charset="-122"/>
                <a:ea typeface="MiSans Light" panose="00000400000000000000" pitchFamily="2" charset="-122"/>
                <a:sym typeface="+mn-ea"/>
              </a:rPr>
              <a:t>不同同时设置</a:t>
            </a:r>
            <a:r>
              <a:rPr lang="en-US" altLang="zh-CN" sz="1400" b="1" dirty="0">
                <a:latin typeface="MiSans Light" panose="00000400000000000000" pitchFamily="2" charset="-122"/>
                <a:ea typeface="MiSans Light" panose="00000400000000000000" pitchFamily="2" charset="-122"/>
                <a:sym typeface="+mn-ea"/>
              </a:rPr>
              <a:t>AND OR</a:t>
            </a:r>
            <a:r>
              <a:rPr lang="zh-CN" altLang="en-US" sz="1400" b="1" dirty="0">
                <a:latin typeface="MiSans Light" panose="00000400000000000000" pitchFamily="2" charset="-122"/>
                <a:ea typeface="MiSans Light" panose="00000400000000000000" pitchFamily="2" charset="-122"/>
                <a:sym typeface="+mn-ea"/>
              </a:rPr>
              <a:t>，等等</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事件正在读取（未释放锁）</a:t>
            </a: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读取时，事件为空指针</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读取时，事件目前在被系统级任务读取</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sym typeface="+mn-ea"/>
              </a:rPr>
              <a:t>事件不能被销毁</a:t>
            </a:r>
            <a:endParaRPr lang="zh-CN" altLang="en-US" sz="1400" b="1" dirty="0">
              <a:latin typeface="MiSans Light" panose="00000400000000000000" pitchFamily="2" charset="-122"/>
              <a:ea typeface="MiSans Light" panose="00000400000000000000" pitchFamily="2" charset="-122"/>
            </a:endParaRPr>
          </a:p>
          <a:p>
            <a:pPr lvl="1" indent="0">
              <a:lnSpc>
                <a:spcPct val="150000"/>
              </a:lnSpc>
              <a:buFont typeface="Arial" panose="020B0604020202020204" pitchFamily="34" charset="0"/>
              <a:buNone/>
            </a:pPr>
            <a:endParaRPr lang="zh-CN" altLang="en-US" sz="1400" b="1" dirty="0">
              <a:latin typeface="MiSans Light" panose="00000400000000000000" pitchFamily="2" charset="-122"/>
              <a:ea typeface="MiSans Light" panose="00000400000000000000" pitchFamily="2" charset="-122"/>
            </a:endParaRPr>
          </a:p>
          <a:p>
            <a:pPr indent="0">
              <a:lnSpc>
                <a:spcPct val="150000"/>
              </a:lnSpc>
              <a:buFont typeface="Arial" panose="020B0604020202020204" pitchFamily="34" charset="0"/>
              <a:buNone/>
            </a:pP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p:txBody>
      </p:sp>
      <p:sp>
        <p:nvSpPr>
          <p:cNvPr id="4" name="文本框 3"/>
          <p:cNvSpPr txBox="1"/>
          <p:nvPr/>
        </p:nvSpPr>
        <p:spPr>
          <a:xfrm>
            <a:off x="586740" y="721360"/>
            <a:ext cx="6096000" cy="506730"/>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b="1" dirty="0">
                <a:latin typeface="MiSans Bold" panose="00000800000000000000" pitchFamily="2" charset="-122"/>
                <a:ea typeface="MiSans Bold" panose="00000800000000000000" pitchFamily="2" charset="-122"/>
                <a:sym typeface="+mn-ea"/>
              </a:rPr>
              <a:t>los_event.h </a:t>
            </a:r>
            <a:r>
              <a:rPr lang="zh-CN" altLang="en-US" b="1" dirty="0">
                <a:latin typeface="MiSans Bold" panose="00000800000000000000" pitchFamily="2" charset="-122"/>
                <a:ea typeface="MiSans Bold" panose="00000800000000000000" pitchFamily="2" charset="-122"/>
                <a:sym typeface="+mn-ea"/>
              </a:rPr>
              <a:t>事件宏定义</a:t>
            </a:r>
            <a:r>
              <a:rPr lang="en-US" altLang="zh-CN" b="1" dirty="0">
                <a:latin typeface="MiSans Bold" panose="00000800000000000000" pitchFamily="2" charset="-122"/>
                <a:ea typeface="MiSans Bold" panose="00000800000000000000" pitchFamily="2" charset="-122"/>
                <a:sym typeface="+mn-ea"/>
              </a:rPr>
              <a:t> -</a:t>
            </a:r>
            <a:r>
              <a:rPr lang="zh-CN" altLang="en-US" b="1" dirty="0">
                <a:latin typeface="MiSans Bold" panose="00000800000000000000" pitchFamily="2" charset="-122"/>
                <a:ea typeface="MiSans Bold" panose="00000800000000000000" pitchFamily="2" charset="-122"/>
                <a:sym typeface="+mn-ea"/>
              </a:rPr>
              <a:t>错误码</a:t>
            </a:r>
          </a:p>
        </p:txBody>
      </p:sp>
      <p:pic>
        <p:nvPicPr>
          <p:cNvPr id="5" name="图片 4"/>
          <p:cNvPicPr>
            <a:picLocks noChangeAspect="1"/>
          </p:cNvPicPr>
          <p:nvPr/>
        </p:nvPicPr>
        <p:blipFill>
          <a:blip r:embed="rId2"/>
          <a:stretch>
            <a:fillRect/>
          </a:stretch>
        </p:blipFill>
        <p:spPr>
          <a:xfrm>
            <a:off x="5363210" y="1341755"/>
            <a:ext cx="6581775" cy="32258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94030" y="721360"/>
            <a:ext cx="6096000" cy="506730"/>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b="1" dirty="0">
                <a:latin typeface="MiSans Bold" panose="00000800000000000000" pitchFamily="2" charset="-122"/>
                <a:ea typeface="MiSans Bold" panose="00000800000000000000" pitchFamily="2" charset="-122"/>
                <a:sym typeface="+mn-ea"/>
              </a:rPr>
              <a:t>los_event.h </a:t>
            </a:r>
            <a:r>
              <a:rPr lang="zh-CN" altLang="en-US" b="1" dirty="0">
                <a:latin typeface="MiSans Bold" panose="00000800000000000000" pitchFamily="2" charset="-122"/>
                <a:ea typeface="MiSans Bold" panose="00000800000000000000" pitchFamily="2" charset="-122"/>
                <a:sym typeface="+mn-ea"/>
              </a:rPr>
              <a:t>事件基本操作描述</a:t>
            </a:r>
          </a:p>
        </p:txBody>
      </p:sp>
      <p:pic>
        <p:nvPicPr>
          <p:cNvPr id="3" name="图片 2"/>
          <p:cNvPicPr>
            <a:picLocks noChangeAspect="1"/>
          </p:cNvPicPr>
          <p:nvPr/>
        </p:nvPicPr>
        <p:blipFill>
          <a:blip r:embed="rId3"/>
          <a:stretch>
            <a:fillRect/>
          </a:stretch>
        </p:blipFill>
        <p:spPr>
          <a:xfrm>
            <a:off x="494030" y="1664335"/>
            <a:ext cx="5160645" cy="3032125"/>
          </a:xfrm>
          <a:prstGeom prst="rect">
            <a:avLst/>
          </a:prstGeom>
        </p:spPr>
      </p:pic>
      <p:graphicFrame>
        <p:nvGraphicFramePr>
          <p:cNvPr id="7" name="表格 6"/>
          <p:cNvGraphicFramePr/>
          <p:nvPr>
            <p:custDataLst>
              <p:tags r:id="rId1"/>
            </p:custDataLst>
          </p:nvPr>
        </p:nvGraphicFramePr>
        <p:xfrm>
          <a:off x="5654675" y="1664335"/>
          <a:ext cx="5688330" cy="5760720"/>
        </p:xfrm>
        <a:graphic>
          <a:graphicData uri="http://schemas.openxmlformats.org/drawingml/2006/table">
            <a:tbl>
              <a:tblPr firstRow="1" bandRow="1">
                <a:tableStyleId>{5C22544A-7EE6-4342-B048-85BDC9FD1C3A}</a:tableStyleId>
              </a:tblPr>
              <a:tblGrid>
                <a:gridCol w="2844165">
                  <a:extLst>
                    <a:ext uri="{9D8B030D-6E8A-4147-A177-3AD203B41FA5}">
                      <a16:colId xmlns:a16="http://schemas.microsoft.com/office/drawing/2014/main" val="20000"/>
                    </a:ext>
                  </a:extLst>
                </a:gridCol>
                <a:gridCol w="2844165">
                  <a:extLst>
                    <a:ext uri="{9D8B030D-6E8A-4147-A177-3AD203B41FA5}">
                      <a16:colId xmlns:a16="http://schemas.microsoft.com/office/drawing/2014/main" val="20001"/>
                    </a:ext>
                  </a:extLst>
                </a:gridCol>
              </a:tblGrid>
              <a:tr h="381000">
                <a:tc>
                  <a:txBody>
                    <a:bodyPr/>
                    <a:lstStyle/>
                    <a:p>
                      <a:pPr>
                        <a:buNone/>
                      </a:pPr>
                      <a:r>
                        <a:rPr lang="zh-CN" altLang="en-US"/>
                        <a:t>功能分类</a:t>
                      </a:r>
                    </a:p>
                  </a:txBody>
                  <a:tcPr/>
                </a:tc>
                <a:tc>
                  <a:txBody>
                    <a:bodyPr/>
                    <a:lstStyle/>
                    <a:p>
                      <a:pPr>
                        <a:buNone/>
                      </a:pPr>
                      <a:r>
                        <a:rPr lang="zh-CN" altLang="en-US"/>
                        <a:t>描述</a:t>
                      </a:r>
                    </a:p>
                  </a:txBody>
                  <a:tcPr/>
                </a:tc>
                <a:extLst>
                  <a:ext uri="{0D108BD9-81ED-4DB2-BD59-A6C34878D82A}">
                    <a16:rowId xmlns:a16="http://schemas.microsoft.com/office/drawing/2014/main" val="10000"/>
                  </a:ext>
                </a:extLst>
              </a:tr>
              <a:tr h="381000">
                <a:tc>
                  <a:txBody>
                    <a:bodyPr/>
                    <a:lstStyle/>
                    <a:p>
                      <a:pPr>
                        <a:buNone/>
                      </a:pPr>
                      <a:r>
                        <a:rPr lang="zh-CN" altLang="en-US"/>
                        <a:t>事件初始化</a:t>
                      </a:r>
                    </a:p>
                  </a:txBody>
                  <a:tcPr/>
                </a:tc>
                <a:tc>
                  <a:txBody>
                    <a:bodyPr/>
                    <a:lstStyle/>
                    <a:p>
                      <a:pPr>
                        <a:buNone/>
                      </a:pPr>
                      <a:r>
                        <a:rPr lang="zh-CN" altLang="en-US"/>
                        <a:t>初始化一个事件控制块</a:t>
                      </a:r>
                    </a:p>
                  </a:txBody>
                  <a:tcPr/>
                </a:tc>
                <a:extLst>
                  <a:ext uri="{0D108BD9-81ED-4DB2-BD59-A6C34878D82A}">
                    <a16:rowId xmlns:a16="http://schemas.microsoft.com/office/drawing/2014/main" val="10001"/>
                  </a:ext>
                </a:extLst>
              </a:tr>
              <a:tr h="381000">
                <a:tc>
                  <a:txBody>
                    <a:bodyPr/>
                    <a:lstStyle/>
                    <a:p>
                      <a:pPr>
                        <a:buNone/>
                      </a:pPr>
                      <a:r>
                        <a:rPr lang="zh-CN" altLang="en-US"/>
                        <a:t>校验事件掩码</a:t>
                      </a:r>
                    </a:p>
                  </a:txBody>
                  <a:tcPr/>
                </a:tc>
                <a:tc>
                  <a:txBody>
                    <a:bodyPr/>
                    <a:lstStyle/>
                    <a:p>
                      <a:pPr>
                        <a:buNone/>
                      </a:pPr>
                      <a:r>
                        <a:rPr lang="zh-CN" altLang="en-US"/>
                        <a:t>根据用户传入的事件值、事件掩码及读取模式，返回用户传入的事件是否符合预期</a:t>
                      </a:r>
                    </a:p>
                  </a:txBody>
                  <a:tcPr/>
                </a:tc>
                <a:extLst>
                  <a:ext uri="{0D108BD9-81ED-4DB2-BD59-A6C34878D82A}">
                    <a16:rowId xmlns:a16="http://schemas.microsoft.com/office/drawing/2014/main" val="10002"/>
                  </a:ext>
                </a:extLst>
              </a:tr>
              <a:tr h="381000">
                <a:tc>
                  <a:txBody>
                    <a:bodyPr/>
                    <a:lstStyle/>
                    <a:p>
                      <a:pPr>
                        <a:buNone/>
                      </a:pPr>
                      <a:r>
                        <a:rPr lang="zh-CN" altLang="en-US"/>
                        <a:t>读事件</a:t>
                      </a:r>
                    </a:p>
                  </a:txBody>
                  <a:tcPr/>
                </a:tc>
                <a:tc>
                  <a:txBody>
                    <a:bodyPr/>
                    <a:lstStyle/>
                    <a:p>
                      <a:pPr>
                        <a:buNone/>
                      </a:pPr>
                      <a:r>
                        <a:rPr lang="zh-CN" altLang="en-US"/>
                        <a:t>读取指定事件类型</a:t>
                      </a:r>
                    </a:p>
                  </a:txBody>
                  <a:tcPr/>
                </a:tc>
                <a:extLst>
                  <a:ext uri="{0D108BD9-81ED-4DB2-BD59-A6C34878D82A}">
                    <a16:rowId xmlns:a16="http://schemas.microsoft.com/office/drawing/2014/main" val="10003"/>
                  </a:ext>
                </a:extLst>
              </a:tr>
              <a:tr h="381000">
                <a:tc>
                  <a:txBody>
                    <a:bodyPr/>
                    <a:lstStyle/>
                    <a:p>
                      <a:pPr>
                        <a:buNone/>
                      </a:pPr>
                      <a:r>
                        <a:rPr lang="zh-CN" altLang="en-US"/>
                        <a:t>写事件</a:t>
                      </a:r>
                    </a:p>
                  </a:txBody>
                  <a:tcPr/>
                </a:tc>
                <a:tc>
                  <a:txBody>
                    <a:bodyPr/>
                    <a:lstStyle/>
                    <a:p>
                      <a:pPr>
                        <a:buNone/>
                      </a:pPr>
                      <a:r>
                        <a:rPr lang="zh-CN" altLang="en-US"/>
                        <a:t>写指定的事件类型</a:t>
                      </a:r>
                    </a:p>
                  </a:txBody>
                  <a:tcPr/>
                </a:tc>
                <a:extLst>
                  <a:ext uri="{0D108BD9-81ED-4DB2-BD59-A6C34878D82A}">
                    <a16:rowId xmlns:a16="http://schemas.microsoft.com/office/drawing/2014/main" val="10004"/>
                  </a:ext>
                </a:extLst>
              </a:tr>
              <a:tr h="381000">
                <a:tc>
                  <a:txBody>
                    <a:bodyPr/>
                    <a:lstStyle/>
                    <a:p>
                      <a:pPr>
                        <a:buNone/>
                      </a:pPr>
                      <a:r>
                        <a:rPr lang="zh-CN" altLang="en-US"/>
                        <a:t>清除事件</a:t>
                      </a:r>
                    </a:p>
                  </a:txBody>
                  <a:tcPr/>
                </a:tc>
                <a:tc>
                  <a:txBody>
                    <a:bodyPr/>
                    <a:lstStyle/>
                    <a:p>
                      <a:pPr>
                        <a:buNone/>
                      </a:pPr>
                      <a:r>
                        <a:rPr lang="zh-CN" altLang="en-US"/>
                        <a:t>清除指定的事件类型</a:t>
                      </a:r>
                    </a:p>
                  </a:txBody>
                  <a:tcPr/>
                </a:tc>
                <a:extLst>
                  <a:ext uri="{0D108BD9-81ED-4DB2-BD59-A6C34878D82A}">
                    <a16:rowId xmlns:a16="http://schemas.microsoft.com/office/drawing/2014/main" val="10005"/>
                  </a:ext>
                </a:extLst>
              </a:tr>
              <a:tr h="381000">
                <a:tc>
                  <a:txBody>
                    <a:bodyPr/>
                    <a:lstStyle/>
                    <a:p>
                      <a:pPr>
                        <a:buNone/>
                      </a:pPr>
                      <a:r>
                        <a:rPr lang="zh-CN" altLang="en-US"/>
                        <a:t>销毁事件</a:t>
                      </a:r>
                    </a:p>
                  </a:txBody>
                  <a:tcPr/>
                </a:tc>
                <a:tc>
                  <a:txBody>
                    <a:bodyPr/>
                    <a:lstStyle/>
                    <a:p>
                      <a:pPr>
                        <a:buNone/>
                      </a:pPr>
                      <a:r>
                        <a:rPr lang="zh-CN" altLang="en-US"/>
                        <a:t>销毁指定事件控制块</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305434" y="502304"/>
            <a:ext cx="4717276" cy="264160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600" b="1" dirty="0">
                <a:latin typeface="MiSans Bold" panose="00000800000000000000" pitchFamily="2" charset="-122"/>
                <a:ea typeface="MiSans Bold" panose="00000800000000000000" pitchFamily="2" charset="-122"/>
              </a:rPr>
              <a:t>EventInit初始化事件</a:t>
            </a:r>
          </a:p>
          <a:p>
            <a:pPr marL="171450" indent="-171450">
              <a:lnSpc>
                <a:spcPct val="150000"/>
              </a:lnSpc>
              <a:buFont typeface="Arial" panose="020B0604020202020204" pitchFamily="34" charset="0"/>
              <a:buChar char="•"/>
            </a:pPr>
            <a:r>
              <a:rPr lang="zh-CN" altLang="en-US" sz="1400">
                <a:sym typeface="+mn-ea"/>
              </a:rPr>
              <a:t>初始化一个事件控制块</a:t>
            </a:r>
          </a:p>
          <a:p>
            <a:pPr marL="171450" indent="-171450">
              <a:lnSpc>
                <a:spcPct val="150000"/>
              </a:lnSpc>
              <a:buFont typeface="Arial" panose="020B0604020202020204" pitchFamily="34" charset="0"/>
              <a:buChar char="•"/>
            </a:pPr>
            <a:r>
              <a:rPr lang="en-US" altLang="zh-CN" sz="1400">
                <a:sym typeface="+mn-ea"/>
              </a:rPr>
              <a:t>1</a:t>
            </a:r>
            <a:r>
              <a:rPr lang="zh-CN" altLang="en-US" sz="1400">
                <a:sym typeface="+mn-ea"/>
              </a:rPr>
              <a:t>）打桩</a:t>
            </a:r>
          </a:p>
          <a:p>
            <a:pPr marL="171450" indent="-171450">
              <a:lnSpc>
                <a:spcPct val="150000"/>
              </a:lnSpc>
              <a:buFont typeface="Arial" panose="020B0604020202020204" pitchFamily="34" charset="0"/>
              <a:buChar char="•"/>
            </a:pPr>
            <a:r>
              <a:rPr lang="en-US" altLang="zh-CN" sz="1400">
                <a:sym typeface="+mn-ea"/>
              </a:rPr>
              <a:t>2</a:t>
            </a:r>
            <a:r>
              <a:rPr lang="zh-CN" altLang="en-US" sz="1400">
                <a:sym typeface="+mn-ea"/>
              </a:rPr>
              <a:t>）空指针检查</a:t>
            </a:r>
          </a:p>
          <a:p>
            <a:pPr marL="171450" indent="-171450">
              <a:lnSpc>
                <a:spcPct val="150000"/>
              </a:lnSpc>
              <a:buFont typeface="Arial" panose="020B0604020202020204" pitchFamily="34" charset="0"/>
              <a:buChar char="•"/>
            </a:pPr>
            <a:r>
              <a:rPr lang="en-US" altLang="zh-CN" sz="1400">
                <a:sym typeface="+mn-ea"/>
              </a:rPr>
              <a:t>3</a:t>
            </a:r>
            <a:r>
              <a:rPr lang="zh-CN" altLang="en-US" sz="1400">
                <a:sym typeface="+mn-ea"/>
              </a:rPr>
              <a:t>）关中断并保存状态寄存器的值</a:t>
            </a:r>
          </a:p>
          <a:p>
            <a:pPr marL="171450" indent="-171450">
              <a:lnSpc>
                <a:spcPct val="150000"/>
              </a:lnSpc>
              <a:buFont typeface="Arial" panose="020B0604020202020204" pitchFamily="34" charset="0"/>
              <a:buChar char="•"/>
            </a:pPr>
            <a:r>
              <a:rPr lang="en-US" altLang="zh-CN" sz="1400"/>
              <a:t>4</a:t>
            </a:r>
            <a:r>
              <a:rPr lang="zh-CN" altLang="en-US" sz="1400"/>
              <a:t>）初始化结构体</a:t>
            </a:r>
          </a:p>
          <a:p>
            <a:pPr marL="171450" indent="-171450">
              <a:lnSpc>
                <a:spcPct val="150000"/>
              </a:lnSpc>
              <a:buFont typeface="Arial" panose="020B0604020202020204" pitchFamily="34" charset="0"/>
              <a:buChar char="•"/>
            </a:pPr>
            <a:r>
              <a:rPr lang="en-US" altLang="zh-CN" sz="1400"/>
              <a:t>5</a:t>
            </a:r>
            <a:r>
              <a:rPr lang="zh-CN" altLang="en-US" sz="1400"/>
              <a:t>）用先前的保存值去恢复中断</a:t>
            </a:r>
          </a:p>
          <a:p>
            <a:pPr indent="0">
              <a:lnSpc>
                <a:spcPct val="150000"/>
              </a:lnSpc>
              <a:buFont typeface="Arial" panose="020B0604020202020204" pitchFamily="34" charset="0"/>
              <a:buNone/>
            </a:pPr>
            <a:endParaRPr lang="zh-CN" altLang="en-US" sz="1050" dirty="0">
              <a:latin typeface="MiSans Light" panose="00000400000000000000" pitchFamily="2" charset="-122"/>
              <a:ea typeface="MiSans Light" panose="00000400000000000000" pitchFamily="2" charset="-122"/>
            </a:endParaRPr>
          </a:p>
        </p:txBody>
      </p:sp>
      <p:pic>
        <p:nvPicPr>
          <p:cNvPr id="4" name="图片 3"/>
          <p:cNvPicPr>
            <a:picLocks noChangeAspect="1"/>
          </p:cNvPicPr>
          <p:nvPr/>
        </p:nvPicPr>
        <p:blipFill>
          <a:blip r:embed="rId2"/>
          <a:stretch>
            <a:fillRect/>
          </a:stretch>
        </p:blipFill>
        <p:spPr>
          <a:xfrm>
            <a:off x="175260" y="219075"/>
            <a:ext cx="6130290" cy="6200775"/>
          </a:xfrm>
          <a:prstGeom prst="rect">
            <a:avLst/>
          </a:prstGeom>
        </p:spPr>
      </p:pic>
      <p:pic>
        <p:nvPicPr>
          <p:cNvPr id="2" name="图片 1"/>
          <p:cNvPicPr>
            <a:picLocks noChangeAspect="1"/>
          </p:cNvPicPr>
          <p:nvPr/>
        </p:nvPicPr>
        <p:blipFill>
          <a:blip r:embed="rId3"/>
          <a:srcRect r="37511"/>
          <a:stretch>
            <a:fillRect/>
          </a:stretch>
        </p:blipFill>
        <p:spPr>
          <a:xfrm>
            <a:off x="6305550" y="2841625"/>
            <a:ext cx="4099560" cy="215011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723899" y="511194"/>
            <a:ext cx="4717276" cy="537718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1600" b="1" dirty="0">
                <a:latin typeface="MiSans Bold" panose="00000800000000000000" pitchFamily="2" charset="-122"/>
                <a:ea typeface="MiSans Bold" panose="00000800000000000000" pitchFamily="2" charset="-122"/>
                <a:sym typeface="+mn-ea"/>
              </a:rPr>
              <a:t>EventPoll校验事件掩码</a:t>
            </a:r>
            <a:endParaRPr lang="zh-CN" altLang="en-US" sz="1600" b="1" dirty="0">
              <a:latin typeface="MiSans Bold" panose="00000800000000000000" pitchFamily="2" charset="-122"/>
              <a:ea typeface="MiSans Bold" panose="00000800000000000000" pitchFamily="2" charset="-122"/>
            </a:endParaRPr>
          </a:p>
          <a:p>
            <a:pPr indent="0">
              <a:lnSpc>
                <a:spcPct val="150000"/>
              </a:lnSpc>
              <a:buFont typeface="Arial" panose="020B0604020202020204" pitchFamily="34" charset="0"/>
              <a:buNone/>
            </a:pPr>
            <a:r>
              <a:rPr lang="zh-CN" altLang="en-US" sz="1600" b="1" dirty="0">
                <a:latin typeface="MiSans Light" panose="00000400000000000000" pitchFamily="2" charset="-122"/>
                <a:ea typeface="MiSans Light" panose="00000400000000000000" pitchFamily="2" charset="-122"/>
                <a:sym typeface="+mn-ea"/>
              </a:rPr>
              <a:t>参数：</a:t>
            </a:r>
          </a:p>
          <a:p>
            <a:pPr indent="0">
              <a:lnSpc>
                <a:spcPct val="150000"/>
              </a:lnSpc>
              <a:buFont typeface="Arial" panose="020B0604020202020204" pitchFamily="34" charset="0"/>
              <a:buNone/>
            </a:pPr>
            <a:r>
              <a:rPr lang="en-US" altLang="zh-CN" sz="1600" b="1" dirty="0">
                <a:latin typeface="MiSans Light" panose="00000400000000000000" pitchFamily="2" charset="-122"/>
                <a:ea typeface="MiSans Light" panose="00000400000000000000" pitchFamily="2" charset="-122"/>
                <a:sym typeface="+mn-ea"/>
              </a:rPr>
              <a:t>1.</a:t>
            </a:r>
            <a:r>
              <a:rPr lang="zh-CN" altLang="en-US" sz="1600" b="1" dirty="0">
                <a:latin typeface="MiSans Light" panose="00000400000000000000" pitchFamily="2" charset="-122"/>
                <a:ea typeface="MiSans Light" panose="00000400000000000000" pitchFamily="2" charset="-122"/>
                <a:sym typeface="+mn-ea"/>
              </a:rPr>
              <a:t>事件结构体的事件编码eventId</a:t>
            </a:r>
          </a:p>
          <a:p>
            <a:pPr indent="0">
              <a:lnSpc>
                <a:spcPct val="150000"/>
              </a:lnSpc>
              <a:buFont typeface="Arial" panose="020B0604020202020204" pitchFamily="34" charset="0"/>
              <a:buNone/>
            </a:pPr>
            <a:r>
              <a:rPr lang="en-US" altLang="zh-CN" sz="1600" b="1" dirty="0">
                <a:latin typeface="MiSans Light" panose="00000400000000000000" pitchFamily="2" charset="-122"/>
                <a:ea typeface="MiSans Light" panose="00000400000000000000" pitchFamily="2" charset="-122"/>
                <a:sym typeface="+mn-ea"/>
              </a:rPr>
              <a:t>2.</a:t>
            </a:r>
            <a:r>
              <a:rPr lang="zh-CN" altLang="en-US" sz="1600" b="1" dirty="0">
                <a:latin typeface="MiSans Light" panose="00000400000000000000" pitchFamily="2" charset="-122"/>
                <a:ea typeface="MiSans Light" panose="00000400000000000000" pitchFamily="2" charset="-122"/>
                <a:sym typeface="+mn-ea"/>
              </a:rPr>
              <a:t>待校验的事件掩码eventMask</a:t>
            </a:r>
          </a:p>
          <a:p>
            <a:pPr indent="0">
              <a:lnSpc>
                <a:spcPct val="150000"/>
              </a:lnSpc>
              <a:buFont typeface="Arial" panose="020B0604020202020204" pitchFamily="34" charset="0"/>
              <a:buNone/>
            </a:pPr>
            <a:r>
              <a:rPr lang="en-US" altLang="zh-CN" sz="1600" b="1" dirty="0">
                <a:latin typeface="MiSans Light" panose="00000400000000000000" pitchFamily="2" charset="-122"/>
                <a:ea typeface="MiSans Light" panose="00000400000000000000" pitchFamily="2" charset="-122"/>
                <a:sym typeface="+mn-ea"/>
              </a:rPr>
              <a:t>3.</a:t>
            </a:r>
            <a:r>
              <a:rPr lang="zh-CN" altLang="en-US" sz="1600" b="1" dirty="0">
                <a:latin typeface="MiSans Light" panose="00000400000000000000" pitchFamily="2" charset="-122"/>
                <a:ea typeface="MiSans Light" panose="00000400000000000000" pitchFamily="2" charset="-122"/>
                <a:sym typeface="+mn-ea"/>
              </a:rPr>
              <a:t>读取模式mode</a:t>
            </a:r>
          </a:p>
          <a:p>
            <a:pPr indent="0">
              <a:lnSpc>
                <a:spcPct val="150000"/>
              </a:lnSpc>
              <a:buFont typeface="Arial" panose="020B0604020202020204" pitchFamily="34" charset="0"/>
              <a:buNone/>
            </a:pPr>
            <a:endParaRPr lang="zh-CN" altLang="en-US" sz="1600" b="1" dirty="0">
              <a:latin typeface="MiSans Light" panose="00000400000000000000" pitchFamily="2" charset="-122"/>
              <a:ea typeface="MiSans Light" panose="00000400000000000000" pitchFamily="2" charset="-122"/>
              <a:sym typeface="+mn-ea"/>
            </a:endParaRPr>
          </a:p>
          <a:p>
            <a:pPr indent="0">
              <a:lnSpc>
                <a:spcPct val="150000"/>
              </a:lnSpc>
              <a:buFont typeface="Arial" panose="020B0604020202020204" pitchFamily="34" charset="0"/>
              <a:buNone/>
            </a:pPr>
            <a:r>
              <a:rPr sz="1600" b="1" dirty="0">
                <a:latin typeface="MiSans Light" panose="00000400000000000000" pitchFamily="2" charset="-122"/>
                <a:ea typeface="MiSans Light" panose="00000400000000000000" pitchFamily="2" charset="-122"/>
                <a:sym typeface="+mn-ea"/>
              </a:rPr>
              <a:t>1）调用OsEventParamCheck函数检查参数是否有不合法</a:t>
            </a:r>
          </a:p>
          <a:p>
            <a:pPr indent="0">
              <a:lnSpc>
                <a:spcPct val="150000"/>
              </a:lnSpc>
              <a:buFont typeface="Arial" panose="020B0604020202020204" pitchFamily="34" charset="0"/>
              <a:buNone/>
            </a:pPr>
            <a:r>
              <a:rPr sz="1600" b="1" dirty="0">
                <a:latin typeface="MiSans Light" panose="00000400000000000000" pitchFamily="2" charset="-122"/>
                <a:ea typeface="MiSans Light" panose="00000400000000000000" pitchFamily="2" charset="-122"/>
                <a:sym typeface="+mn-ea"/>
              </a:rPr>
              <a:t>2）然后调用OsEventPoll计算用户传入的事件是否发生。</a:t>
            </a:r>
          </a:p>
          <a:p>
            <a:pPr indent="0">
              <a:lnSpc>
                <a:spcPct val="150000"/>
              </a:lnSpc>
              <a:buFont typeface="Arial" panose="020B0604020202020204" pitchFamily="34" charset="0"/>
              <a:buNone/>
            </a:pPr>
            <a:endParaRPr sz="1600" b="1" dirty="0">
              <a:latin typeface="MiSans Light" panose="00000400000000000000" pitchFamily="2" charset="-122"/>
              <a:ea typeface="MiSans Light" panose="00000400000000000000" pitchFamily="2" charset="-122"/>
              <a:sym typeface="+mn-ea"/>
            </a:endParaRPr>
          </a:p>
          <a:p>
            <a:pPr indent="0">
              <a:lnSpc>
                <a:spcPct val="150000"/>
              </a:lnSpc>
              <a:buFont typeface="Arial" panose="020B0604020202020204" pitchFamily="34" charset="0"/>
              <a:buNone/>
            </a:pPr>
            <a:r>
              <a:rPr lang="zh-CN" altLang="en-US" sz="1600" b="1" dirty="0">
                <a:latin typeface="MiSans Light" panose="00000400000000000000" pitchFamily="2" charset="-122"/>
                <a:ea typeface="MiSans Light" panose="00000400000000000000" pitchFamily="2" charset="-122"/>
                <a:sym typeface="+mn-ea"/>
              </a:rPr>
              <a:t>返回值为0时表示用户预期的事件没有发生，否则表示用户期望的事件发生。</a:t>
            </a:r>
          </a:p>
          <a:p>
            <a:pPr indent="0">
              <a:lnSpc>
                <a:spcPct val="150000"/>
              </a:lnSpc>
              <a:buFont typeface="Arial" panose="020B0604020202020204" pitchFamily="34" charset="0"/>
              <a:buNone/>
            </a:pPr>
            <a:endParaRPr lang="zh-CN" altLang="en-US" sz="1050" dirty="0">
              <a:latin typeface="MiSans Light" panose="00000400000000000000" pitchFamily="2" charset="-122"/>
              <a:ea typeface="MiSans Light" panose="00000400000000000000" pitchFamily="2" charset="-122"/>
            </a:endParaRPr>
          </a:p>
          <a:p>
            <a:pPr indent="0">
              <a:lnSpc>
                <a:spcPct val="150000"/>
              </a:lnSpc>
              <a:buFont typeface="Arial" panose="020B0604020202020204" pitchFamily="34" charset="0"/>
              <a:buNone/>
            </a:pPr>
            <a:endParaRPr lang="en-US" altLang="zh-CN" sz="1050"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2"/>
          <a:stretch>
            <a:fillRect/>
          </a:stretch>
        </p:blipFill>
        <p:spPr>
          <a:xfrm>
            <a:off x="207010" y="397510"/>
            <a:ext cx="6506845" cy="3590290"/>
          </a:xfrm>
          <a:prstGeom prst="rect">
            <a:avLst/>
          </a:prstGeom>
        </p:spPr>
      </p:pic>
      <p:pic>
        <p:nvPicPr>
          <p:cNvPr id="2" name="图片 1"/>
          <p:cNvPicPr>
            <a:picLocks noChangeAspect="1"/>
          </p:cNvPicPr>
          <p:nvPr/>
        </p:nvPicPr>
        <p:blipFill>
          <a:blip r:embed="rId3"/>
          <a:stretch>
            <a:fillRect/>
          </a:stretch>
        </p:blipFill>
        <p:spPr>
          <a:xfrm>
            <a:off x="650240" y="4435475"/>
            <a:ext cx="5170805" cy="1712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974447F-18A1-3404-34A7-B2A9821A2FEB}"/>
              </a:ext>
            </a:extLst>
          </p:cNvPr>
          <p:cNvPicPr>
            <a:picLocks noChangeAspect="1"/>
          </p:cNvPicPr>
          <p:nvPr/>
        </p:nvPicPr>
        <p:blipFill>
          <a:blip r:embed="rId2"/>
          <a:stretch>
            <a:fillRect/>
          </a:stretch>
        </p:blipFill>
        <p:spPr>
          <a:xfrm>
            <a:off x="466028" y="1131504"/>
            <a:ext cx="6577786" cy="3024177"/>
          </a:xfrm>
          <a:prstGeom prst="rect">
            <a:avLst/>
          </a:prstGeom>
        </p:spPr>
      </p:pic>
      <p:sp>
        <p:nvSpPr>
          <p:cNvPr id="4" name="文本框 3"/>
          <p:cNvSpPr txBox="1"/>
          <p:nvPr/>
        </p:nvSpPr>
        <p:spPr>
          <a:xfrm>
            <a:off x="507519" y="596636"/>
            <a:ext cx="2803852" cy="462884"/>
          </a:xfrm>
          <a:prstGeom prst="rect">
            <a:avLst/>
          </a:prstGeom>
          <a:noFill/>
        </p:spPr>
        <p:txBody>
          <a:bodyPr wrap="square" rtlCol="0">
            <a:spAutoFit/>
          </a:bodyPr>
          <a:lstStyle/>
          <a:p>
            <a:pPr>
              <a:lnSpc>
                <a:spcPct val="150000"/>
              </a:lnSpc>
            </a:pPr>
            <a:r>
              <a:rPr lang="zh-CN" altLang="en-US" b="1" dirty="0">
                <a:latin typeface="MiSans Bold" panose="00000800000000000000" pitchFamily="2" charset="-122"/>
                <a:ea typeface="MiSans Bold" panose="00000800000000000000" pitchFamily="2" charset="-122"/>
              </a:rPr>
              <a:t>互斥锁控制块结构体定义</a:t>
            </a:r>
            <a:endParaRPr lang="en-US" altLang="zh-CN" b="1" dirty="0">
              <a:latin typeface="MiSans Bold" panose="00000800000000000000" pitchFamily="2" charset="-122"/>
              <a:ea typeface="MiSans Bold" panose="00000800000000000000" pitchFamily="2" charset="-122"/>
            </a:endParaRPr>
          </a:p>
        </p:txBody>
      </p:sp>
      <p:grpSp>
        <p:nvGrpSpPr>
          <p:cNvPr id="18" name="组合 17">
            <a:extLst>
              <a:ext uri="{FF2B5EF4-FFF2-40B4-BE49-F238E27FC236}">
                <a16:creationId xmlns:a16="http://schemas.microsoft.com/office/drawing/2014/main" id="{EC9B075B-C4AE-BC57-3A3E-08241BAE5611}"/>
              </a:ext>
            </a:extLst>
          </p:cNvPr>
          <p:cNvGrpSpPr/>
          <p:nvPr/>
        </p:nvGrpSpPr>
        <p:grpSpPr>
          <a:xfrm>
            <a:off x="421404" y="4554608"/>
            <a:ext cx="5279128" cy="1578197"/>
            <a:chOff x="439160" y="4243889"/>
            <a:chExt cx="5279128" cy="1578197"/>
          </a:xfrm>
        </p:grpSpPr>
        <p:grpSp>
          <p:nvGrpSpPr>
            <p:cNvPr id="2" name="组合 1">
              <a:extLst>
                <a:ext uri="{FF2B5EF4-FFF2-40B4-BE49-F238E27FC236}">
                  <a16:creationId xmlns:a16="http://schemas.microsoft.com/office/drawing/2014/main" id="{4FE90C5A-00C3-9BFD-3AF0-3F369E1D4830}"/>
                </a:ext>
              </a:extLst>
            </p:cNvPr>
            <p:cNvGrpSpPr/>
            <p:nvPr/>
          </p:nvGrpSpPr>
          <p:grpSpPr>
            <a:xfrm>
              <a:off x="439160" y="4849341"/>
              <a:ext cx="5279128" cy="972745"/>
              <a:chOff x="5729182" y="4642229"/>
              <a:chExt cx="5233143" cy="972745"/>
            </a:xfrm>
          </p:grpSpPr>
          <p:pic>
            <p:nvPicPr>
              <p:cNvPr id="5" name="图片 4">
                <a:extLst>
                  <a:ext uri="{FF2B5EF4-FFF2-40B4-BE49-F238E27FC236}">
                    <a16:creationId xmlns:a16="http://schemas.microsoft.com/office/drawing/2014/main" id="{22F712F6-5887-5F3F-7487-D29087CFB172}"/>
                  </a:ext>
                </a:extLst>
              </p:cNvPr>
              <p:cNvPicPr>
                <a:picLocks noChangeAspect="1"/>
              </p:cNvPicPr>
              <p:nvPr/>
            </p:nvPicPr>
            <p:blipFill>
              <a:blip r:embed="rId3"/>
              <a:stretch>
                <a:fillRect/>
              </a:stretch>
            </p:blipFill>
            <p:spPr>
              <a:xfrm>
                <a:off x="5729182" y="5321366"/>
                <a:ext cx="5233143" cy="293608"/>
              </a:xfrm>
              <a:prstGeom prst="rect">
                <a:avLst/>
              </a:prstGeom>
            </p:spPr>
          </p:pic>
          <p:pic>
            <p:nvPicPr>
              <p:cNvPr id="7" name="图片 6">
                <a:extLst>
                  <a:ext uri="{FF2B5EF4-FFF2-40B4-BE49-F238E27FC236}">
                    <a16:creationId xmlns:a16="http://schemas.microsoft.com/office/drawing/2014/main" id="{BA95D8EE-1C9A-F971-D7C5-D5CDF8604AE0}"/>
                  </a:ext>
                </a:extLst>
              </p:cNvPr>
              <p:cNvPicPr>
                <a:picLocks noChangeAspect="1"/>
              </p:cNvPicPr>
              <p:nvPr/>
            </p:nvPicPr>
            <p:blipFill rotWithShape="1">
              <a:blip r:embed="rId4"/>
              <a:srcRect t="18295"/>
              <a:stretch/>
            </p:blipFill>
            <p:spPr>
              <a:xfrm>
                <a:off x="5765743" y="4642229"/>
                <a:ext cx="3305636" cy="225721"/>
              </a:xfrm>
              <a:prstGeom prst="rect">
                <a:avLst/>
              </a:prstGeom>
            </p:spPr>
          </p:pic>
          <p:sp>
            <p:nvSpPr>
              <p:cNvPr id="10" name="文本框 9">
                <a:extLst>
                  <a:ext uri="{FF2B5EF4-FFF2-40B4-BE49-F238E27FC236}">
                    <a16:creationId xmlns:a16="http://schemas.microsoft.com/office/drawing/2014/main" id="{BCE6788F-7B0C-EA10-47F6-0B5268E1A3D7}"/>
                  </a:ext>
                </a:extLst>
              </p:cNvPr>
              <p:cNvSpPr txBox="1"/>
              <p:nvPr/>
            </p:nvSpPr>
            <p:spPr>
              <a:xfrm>
                <a:off x="5755816" y="4925381"/>
                <a:ext cx="4959531" cy="307777"/>
              </a:xfrm>
              <a:prstGeom prst="rect">
                <a:avLst/>
              </a:prstGeom>
              <a:noFill/>
            </p:spPr>
            <p:txBody>
              <a:bodyPr wrap="square" rtlCol="0">
                <a:spAutoFit/>
              </a:bodyPr>
              <a:lstStyle/>
              <a:p>
                <a:r>
                  <a:rPr lang="en-US" altLang="zh-CN" sz="1400" b="1" dirty="0" err="1">
                    <a:latin typeface="MiSans Light" panose="00000400000000000000" pitchFamily="2" charset="-122"/>
                    <a:ea typeface="MiSans Light" panose="00000400000000000000" pitchFamily="2" charset="-122"/>
                  </a:rPr>
                  <a:t>LosMuxCB</a:t>
                </a:r>
                <a:r>
                  <a:rPr lang="zh-CN" altLang="en-US" sz="1400" b="1" dirty="0">
                    <a:latin typeface="MiSans Light" panose="00000400000000000000" pitchFamily="2" charset="-122"/>
                    <a:ea typeface="MiSans Light" panose="00000400000000000000" pitchFamily="2" charset="-122"/>
                  </a:rPr>
                  <a:t>转为</a:t>
                </a:r>
                <a:r>
                  <a:rPr lang="en-US" altLang="zh-CN" sz="1400" b="1" dirty="0" err="1">
                    <a:latin typeface="MiSans Light" panose="00000400000000000000" pitchFamily="2" charset="-122"/>
                    <a:ea typeface="MiSans Light" panose="00000400000000000000" pitchFamily="2" charset="-122"/>
                  </a:rPr>
                  <a:t>MuxBaseCB</a:t>
                </a:r>
                <a:r>
                  <a:rPr lang="zh-CN" altLang="en-US" sz="1400" b="1" dirty="0">
                    <a:latin typeface="MiSans Light" panose="00000400000000000000" pitchFamily="2" charset="-122"/>
                    <a:ea typeface="MiSans Light" panose="00000400000000000000" pitchFamily="2" charset="-122"/>
                  </a:rPr>
                  <a:t>传参，实现继承</a:t>
                </a:r>
              </a:p>
            </p:txBody>
          </p:sp>
        </p:grpSp>
        <p:sp>
          <p:nvSpPr>
            <p:cNvPr id="12" name="文本框 11">
              <a:extLst>
                <a:ext uri="{FF2B5EF4-FFF2-40B4-BE49-F238E27FC236}">
                  <a16:creationId xmlns:a16="http://schemas.microsoft.com/office/drawing/2014/main" id="{C6E5411D-C9D5-2909-81DB-F9BBC8853A86}"/>
                </a:ext>
              </a:extLst>
            </p:cNvPr>
            <p:cNvSpPr txBox="1"/>
            <p:nvPr/>
          </p:nvSpPr>
          <p:spPr>
            <a:xfrm>
              <a:off x="483549" y="4243889"/>
              <a:ext cx="4843053" cy="421654"/>
            </a:xfrm>
            <a:prstGeom prst="rect">
              <a:avLst/>
            </a:prstGeom>
            <a:noFill/>
          </p:spPr>
          <p:txBody>
            <a:bodyPr wrap="square" rtlCol="0">
              <a:spAutoFit/>
            </a:bodyPr>
            <a:lstStyle/>
            <a:p>
              <a:pPr algn="ctr">
                <a:lnSpc>
                  <a:spcPct val="150000"/>
                </a:lnSpc>
              </a:pPr>
              <a:r>
                <a:rPr lang="en-US" altLang="zh-CN" sz="1600" b="1" dirty="0" err="1">
                  <a:latin typeface="MiSans Bold" panose="00000800000000000000" pitchFamily="2" charset="-122"/>
                  <a:ea typeface="MiSans Bold" panose="00000800000000000000" pitchFamily="2" charset="-122"/>
                </a:rPr>
                <a:t>LosMuxCB</a:t>
              </a:r>
              <a:r>
                <a:rPr lang="zh-CN" altLang="en-US" sz="1600" b="1" dirty="0">
                  <a:latin typeface="MiSans Bold" panose="00000800000000000000" pitchFamily="2" charset="-122"/>
                  <a:ea typeface="MiSans Bold" panose="00000800000000000000" pitchFamily="2" charset="-122"/>
                </a:rPr>
                <a:t>与</a:t>
              </a:r>
              <a:r>
                <a:rPr lang="en-US" altLang="zh-CN" sz="1600" b="1" dirty="0" err="1">
                  <a:latin typeface="MiSans Bold" panose="00000800000000000000" pitchFamily="2" charset="-122"/>
                  <a:ea typeface="MiSans Bold" panose="00000800000000000000" pitchFamily="2" charset="-122"/>
                </a:rPr>
                <a:t>MuxBaseCB</a:t>
              </a:r>
              <a:endParaRPr lang="en-US" altLang="zh-CN" sz="1600" b="1" dirty="0">
                <a:latin typeface="MiSans Bold" panose="00000800000000000000" pitchFamily="2" charset="-122"/>
                <a:ea typeface="MiSans Bold" panose="00000800000000000000" pitchFamily="2" charset="-122"/>
              </a:endParaRPr>
            </a:p>
          </p:txBody>
        </p:sp>
      </p:grpSp>
      <p:grpSp>
        <p:nvGrpSpPr>
          <p:cNvPr id="26" name="组合 25">
            <a:extLst>
              <a:ext uri="{FF2B5EF4-FFF2-40B4-BE49-F238E27FC236}">
                <a16:creationId xmlns:a16="http://schemas.microsoft.com/office/drawing/2014/main" id="{0B5D9A0F-B51E-4F03-F3B4-B9FBEC2075E2}"/>
              </a:ext>
            </a:extLst>
          </p:cNvPr>
          <p:cNvGrpSpPr/>
          <p:nvPr/>
        </p:nvGrpSpPr>
        <p:grpSpPr>
          <a:xfrm>
            <a:off x="7372289" y="4459217"/>
            <a:ext cx="3742555" cy="1627406"/>
            <a:chOff x="6862591" y="672065"/>
            <a:chExt cx="4536336" cy="1627406"/>
          </a:xfrm>
        </p:grpSpPr>
        <p:sp>
          <p:nvSpPr>
            <p:cNvPr id="13" name="文本框 12"/>
            <p:cNvSpPr txBox="1"/>
            <p:nvPr/>
          </p:nvSpPr>
          <p:spPr>
            <a:xfrm>
              <a:off x="6862591" y="1595752"/>
              <a:ext cx="4536336" cy="703719"/>
            </a:xfrm>
            <a:prstGeom prst="rect">
              <a:avLst/>
            </a:prstGeom>
            <a:noFill/>
          </p:spPr>
          <p:txBody>
            <a:bodyPr wrap="square" rtlCol="0">
              <a:spAutoFit/>
            </a:bodyPr>
            <a:lstStyle/>
            <a:p>
              <a:pPr>
                <a:lnSpc>
                  <a:spcPct val="150000"/>
                </a:lnSpc>
              </a:pPr>
              <a:r>
                <a:rPr lang="en-US" altLang="zh-CN" sz="1400" b="1" dirty="0">
                  <a:latin typeface="MiSans Light" panose="00000400000000000000" pitchFamily="2" charset="-122"/>
                  <a:ea typeface="MiSans Light" panose="00000400000000000000" pitchFamily="2" charset="-122"/>
                </a:rPr>
                <a:t>count</a:t>
              </a:r>
              <a:r>
                <a:rPr lang="zh-CN" altLang="en-US" sz="1400" b="1" dirty="0">
                  <a:latin typeface="MiSans Light" panose="00000400000000000000" pitchFamily="2" charset="-122"/>
                  <a:ea typeface="MiSans Light" panose="00000400000000000000" pitchFamily="2" charset="-122"/>
                </a:rPr>
                <a:t>处于高</a:t>
              </a:r>
              <a:r>
                <a:rPr lang="en-US" altLang="zh-CN" sz="1400" b="1" dirty="0">
                  <a:latin typeface="MiSans Light" panose="00000400000000000000" pitchFamily="2" charset="-122"/>
                  <a:ea typeface="MiSans Light" panose="00000400000000000000" pitchFamily="2" charset="-122"/>
                </a:rPr>
                <a:t>16</a:t>
              </a:r>
              <a:r>
                <a:rPr lang="zh-CN" altLang="en-US" sz="1400" b="1" dirty="0">
                  <a:latin typeface="MiSans Light" panose="00000400000000000000" pitchFamily="2" charset="-122"/>
                  <a:ea typeface="MiSans Light" panose="00000400000000000000" pitchFamily="2" charset="-122"/>
                </a:rPr>
                <a:t>位，表示锁被创建删除的次数</a:t>
              </a:r>
              <a:endParaRPr lang="en-US" altLang="zh-CN" sz="1400" b="1" dirty="0">
                <a:latin typeface="MiSans Light" panose="00000400000000000000" pitchFamily="2" charset="-122"/>
                <a:ea typeface="MiSans Light" panose="00000400000000000000" pitchFamily="2" charset="-122"/>
              </a:endParaRPr>
            </a:p>
            <a:p>
              <a:pPr>
                <a:lnSpc>
                  <a:spcPct val="150000"/>
                </a:lnSpc>
              </a:pPr>
              <a:r>
                <a:rPr lang="en-US" altLang="zh-CN" sz="1400" b="1" dirty="0">
                  <a:latin typeface="MiSans Light" panose="00000400000000000000" pitchFamily="2" charset="-122"/>
                  <a:ea typeface="MiSans Light" panose="00000400000000000000" pitchFamily="2" charset="-122"/>
                </a:rPr>
                <a:t>index</a:t>
              </a:r>
              <a:r>
                <a:rPr lang="zh-CN" altLang="en-US" sz="1400" b="1" dirty="0">
                  <a:latin typeface="MiSans Light" panose="00000400000000000000" pitchFamily="2" charset="-122"/>
                  <a:ea typeface="MiSans Light" panose="00000400000000000000" pitchFamily="2" charset="-122"/>
                </a:rPr>
                <a:t>处于低</a:t>
              </a:r>
              <a:r>
                <a:rPr lang="en-US" altLang="zh-CN" sz="1400" b="1" dirty="0">
                  <a:latin typeface="MiSans Light" panose="00000400000000000000" pitchFamily="2" charset="-122"/>
                  <a:ea typeface="MiSans Light" panose="00000400000000000000" pitchFamily="2" charset="-122"/>
                </a:rPr>
                <a:t>16</a:t>
              </a:r>
              <a:r>
                <a:rPr lang="zh-CN" altLang="en-US" sz="1400" b="1" dirty="0">
                  <a:latin typeface="MiSans Light" panose="00000400000000000000" pitchFamily="2" charset="-122"/>
                  <a:ea typeface="MiSans Light" panose="00000400000000000000" pitchFamily="2" charset="-122"/>
                </a:rPr>
                <a:t>位，表示锁在锁池中的编号</a:t>
              </a:r>
              <a:endParaRPr lang="en-US" altLang="zh-CN" sz="1400" b="1" dirty="0">
                <a:latin typeface="MiSans Light" panose="00000400000000000000" pitchFamily="2" charset="-122"/>
                <a:ea typeface="MiSans Light" panose="00000400000000000000" pitchFamily="2" charset="-122"/>
              </a:endParaRPr>
            </a:p>
          </p:txBody>
        </p:sp>
        <p:grpSp>
          <p:nvGrpSpPr>
            <p:cNvPr id="24" name="组合 23">
              <a:extLst>
                <a:ext uri="{FF2B5EF4-FFF2-40B4-BE49-F238E27FC236}">
                  <a16:creationId xmlns:a16="http://schemas.microsoft.com/office/drawing/2014/main" id="{839353E7-BB6F-7D7B-642B-4DB1DB01AD6A}"/>
                </a:ext>
              </a:extLst>
            </p:cNvPr>
            <p:cNvGrpSpPr/>
            <p:nvPr/>
          </p:nvGrpSpPr>
          <p:grpSpPr>
            <a:xfrm>
              <a:off x="6920371" y="1251983"/>
              <a:ext cx="3686542" cy="307777"/>
              <a:chOff x="7043813" y="994299"/>
              <a:chExt cx="3686542" cy="307777"/>
            </a:xfrm>
          </p:grpSpPr>
          <p:sp>
            <p:nvSpPr>
              <p:cNvPr id="20" name="文本框 19">
                <a:extLst>
                  <a:ext uri="{FF2B5EF4-FFF2-40B4-BE49-F238E27FC236}">
                    <a16:creationId xmlns:a16="http://schemas.microsoft.com/office/drawing/2014/main" id="{F5B757F8-FFAC-9529-57B3-8A8CBD0AAB3C}"/>
                  </a:ext>
                </a:extLst>
              </p:cNvPr>
              <p:cNvSpPr txBox="1"/>
              <p:nvPr/>
            </p:nvSpPr>
            <p:spPr>
              <a:xfrm>
                <a:off x="7043813" y="994299"/>
                <a:ext cx="1817387" cy="307777"/>
              </a:xfrm>
              <a:prstGeom prst="rect">
                <a:avLst/>
              </a:prstGeom>
              <a:noFill/>
              <a:ln>
                <a:solidFill>
                  <a:schemeClr val="tx1"/>
                </a:solidFill>
              </a:ln>
            </p:spPr>
            <p:txBody>
              <a:bodyPr wrap="square" rtlCol="0">
                <a:spAutoFit/>
              </a:bodyPr>
              <a:lstStyle/>
              <a:p>
                <a:pPr algn="ctr"/>
                <a:r>
                  <a:rPr lang="en-US" altLang="zh-CN" sz="1400" dirty="0">
                    <a:latin typeface="Adobe 黑体 Std R" panose="020B0400000000000000" pitchFamily="34" charset="-122"/>
                    <a:ea typeface="Adobe 黑体 Std R" panose="020B0400000000000000" pitchFamily="34" charset="-122"/>
                  </a:rPr>
                  <a:t>count(16bit)</a:t>
                </a:r>
                <a:endParaRPr lang="zh-CN" altLang="en-US" sz="1400" dirty="0">
                  <a:latin typeface="Adobe 黑体 Std R" panose="020B0400000000000000" pitchFamily="34" charset="-122"/>
                  <a:ea typeface="Adobe 黑体 Std R" panose="020B0400000000000000" pitchFamily="34" charset="-122"/>
                </a:endParaRPr>
              </a:p>
            </p:txBody>
          </p:sp>
          <p:sp>
            <p:nvSpPr>
              <p:cNvPr id="23" name="文本框 22">
                <a:extLst>
                  <a:ext uri="{FF2B5EF4-FFF2-40B4-BE49-F238E27FC236}">
                    <a16:creationId xmlns:a16="http://schemas.microsoft.com/office/drawing/2014/main" id="{2C6CBDCB-5FB6-E1D5-807A-CE7AB3546432}"/>
                  </a:ext>
                </a:extLst>
              </p:cNvPr>
              <p:cNvSpPr txBox="1"/>
              <p:nvPr/>
            </p:nvSpPr>
            <p:spPr>
              <a:xfrm>
                <a:off x="8861199" y="994299"/>
                <a:ext cx="1869156" cy="307777"/>
              </a:xfrm>
              <a:prstGeom prst="rect">
                <a:avLst/>
              </a:prstGeom>
              <a:noFill/>
              <a:ln>
                <a:solidFill>
                  <a:schemeClr val="tx1"/>
                </a:solidFill>
              </a:ln>
            </p:spPr>
            <p:txBody>
              <a:bodyPr wrap="square" rtlCol="0">
                <a:spAutoFit/>
              </a:bodyPr>
              <a:lstStyle/>
              <a:p>
                <a:pPr algn="ctr"/>
                <a:r>
                  <a:rPr lang="en-US" altLang="zh-CN" sz="1400" dirty="0">
                    <a:latin typeface="Adobe 黑体 Std R" panose="020B0400000000000000" pitchFamily="34" charset="-122"/>
                    <a:ea typeface="Adobe 黑体 Std R" panose="020B0400000000000000" pitchFamily="34" charset="-122"/>
                  </a:rPr>
                  <a:t>index(16bit)</a:t>
                </a:r>
                <a:endParaRPr lang="zh-CN" altLang="en-US" sz="1400" dirty="0">
                  <a:latin typeface="Adobe 黑体 Std R" panose="020B0400000000000000" pitchFamily="34" charset="-122"/>
                  <a:ea typeface="Adobe 黑体 Std R" panose="020B0400000000000000" pitchFamily="34" charset="-122"/>
                </a:endParaRPr>
              </a:p>
            </p:txBody>
          </p:sp>
        </p:grpSp>
        <p:sp>
          <p:nvSpPr>
            <p:cNvPr id="25" name="文本框 24">
              <a:extLst>
                <a:ext uri="{FF2B5EF4-FFF2-40B4-BE49-F238E27FC236}">
                  <a16:creationId xmlns:a16="http://schemas.microsoft.com/office/drawing/2014/main" id="{1FAB3459-7251-3913-0264-E9C3FD187AC0}"/>
                </a:ext>
              </a:extLst>
            </p:cNvPr>
            <p:cNvSpPr txBox="1"/>
            <p:nvPr/>
          </p:nvSpPr>
          <p:spPr>
            <a:xfrm>
              <a:off x="7230117" y="672065"/>
              <a:ext cx="3376794" cy="462884"/>
            </a:xfrm>
            <a:prstGeom prst="rect">
              <a:avLst/>
            </a:prstGeom>
            <a:noFill/>
          </p:spPr>
          <p:txBody>
            <a:bodyPr wrap="square" rtlCol="0">
              <a:spAutoFit/>
            </a:bodyPr>
            <a:lstStyle/>
            <a:p>
              <a:pPr algn="ctr">
                <a:lnSpc>
                  <a:spcPct val="150000"/>
                </a:lnSpc>
              </a:pPr>
              <a:r>
                <a:rPr lang="en-US" altLang="zh-CN" b="1" dirty="0" err="1">
                  <a:latin typeface="MiSans Bold" panose="00000800000000000000" pitchFamily="2" charset="-122"/>
                  <a:ea typeface="MiSans Bold" panose="00000800000000000000" pitchFamily="2" charset="-122"/>
                </a:rPr>
                <a:t>muxId</a:t>
              </a:r>
              <a:endParaRPr lang="en-US" altLang="zh-CN" b="1" dirty="0">
                <a:latin typeface="MiSans Bold" panose="00000800000000000000" pitchFamily="2" charset="-122"/>
                <a:ea typeface="MiSans Bold" panose="00000800000000000000" pitchFamily="2" charset="-122"/>
              </a:endParaRPr>
            </a:p>
          </p:txBody>
        </p:sp>
      </p:grpSp>
      <p:grpSp>
        <p:nvGrpSpPr>
          <p:cNvPr id="29" name="组合 28">
            <a:extLst>
              <a:ext uri="{FF2B5EF4-FFF2-40B4-BE49-F238E27FC236}">
                <a16:creationId xmlns:a16="http://schemas.microsoft.com/office/drawing/2014/main" id="{852857CD-E0E4-0746-AA52-931673B6BE48}"/>
              </a:ext>
            </a:extLst>
          </p:cNvPr>
          <p:cNvGrpSpPr/>
          <p:nvPr/>
        </p:nvGrpSpPr>
        <p:grpSpPr>
          <a:xfrm>
            <a:off x="7077144" y="2291108"/>
            <a:ext cx="3871203" cy="2135058"/>
            <a:chOff x="7252517" y="778086"/>
            <a:chExt cx="3871203" cy="2135058"/>
          </a:xfrm>
        </p:grpSpPr>
        <p:sp>
          <p:nvSpPr>
            <p:cNvPr id="27" name="文本框 26">
              <a:extLst>
                <a:ext uri="{FF2B5EF4-FFF2-40B4-BE49-F238E27FC236}">
                  <a16:creationId xmlns:a16="http://schemas.microsoft.com/office/drawing/2014/main" id="{815373B3-20F4-07FA-967B-9337B1A7B65F}"/>
                </a:ext>
              </a:extLst>
            </p:cNvPr>
            <p:cNvSpPr txBox="1"/>
            <p:nvPr/>
          </p:nvSpPr>
          <p:spPr>
            <a:xfrm>
              <a:off x="7718403" y="778086"/>
              <a:ext cx="2803852" cy="462884"/>
            </a:xfrm>
            <a:prstGeom prst="rect">
              <a:avLst/>
            </a:prstGeom>
            <a:noFill/>
          </p:spPr>
          <p:txBody>
            <a:bodyPr wrap="square" rtlCol="0">
              <a:spAutoFit/>
            </a:bodyPr>
            <a:lstStyle/>
            <a:p>
              <a:pPr algn="ctr">
                <a:lnSpc>
                  <a:spcPct val="150000"/>
                </a:lnSpc>
              </a:pPr>
              <a:r>
                <a:rPr lang="en-US" altLang="zh-CN" b="1" dirty="0" err="1">
                  <a:latin typeface="MiSans Bold" panose="00000800000000000000" pitchFamily="2" charset="-122"/>
                  <a:ea typeface="MiSans Bold" panose="00000800000000000000" pitchFamily="2" charset="-122"/>
                </a:rPr>
                <a:t>muxCount</a:t>
              </a:r>
              <a:endParaRPr lang="en-US" altLang="zh-CN" b="1" dirty="0">
                <a:latin typeface="MiSans Bold" panose="00000800000000000000" pitchFamily="2" charset="-122"/>
                <a:ea typeface="MiSans Bold" panose="00000800000000000000" pitchFamily="2" charset="-122"/>
              </a:endParaRPr>
            </a:p>
          </p:txBody>
        </p:sp>
        <p:sp>
          <p:nvSpPr>
            <p:cNvPr id="28" name="文本框 27">
              <a:extLst>
                <a:ext uri="{FF2B5EF4-FFF2-40B4-BE49-F238E27FC236}">
                  <a16:creationId xmlns:a16="http://schemas.microsoft.com/office/drawing/2014/main" id="{648C279A-1976-CCED-6C46-4DA583E4BFA9}"/>
                </a:ext>
              </a:extLst>
            </p:cNvPr>
            <p:cNvSpPr txBox="1"/>
            <p:nvPr/>
          </p:nvSpPr>
          <p:spPr>
            <a:xfrm>
              <a:off x="7252517" y="1239929"/>
              <a:ext cx="3871203" cy="16732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400" b="1" dirty="0" err="1">
                  <a:latin typeface="MiSans Light" panose="00000400000000000000" pitchFamily="2" charset="-122"/>
                  <a:ea typeface="MiSans Light" panose="00000400000000000000" pitchFamily="2" charset="-122"/>
                </a:rPr>
                <a:t>muxCount</a:t>
              </a:r>
              <a:r>
                <a:rPr lang="en-US" altLang="zh-CN" sz="1400" b="1" dirty="0">
                  <a:latin typeface="MiSans Light" panose="00000400000000000000" pitchFamily="2" charset="-122"/>
                  <a:ea typeface="MiSans Light" panose="00000400000000000000" pitchFamily="2" charset="-122"/>
                </a:rPr>
                <a:t>==0</a:t>
              </a:r>
              <a:r>
                <a:rPr lang="zh-CN" altLang="en-US" sz="1400" b="1" dirty="0">
                  <a:latin typeface="MiSans Light" panose="00000400000000000000" pitchFamily="2" charset="-122"/>
                  <a:ea typeface="MiSans Light" panose="00000400000000000000" pitchFamily="2" charset="-122"/>
                </a:rPr>
                <a:t>表示互斥锁没有被持有</a:t>
              </a:r>
              <a:endParaRPr lang="en-US" altLang="zh-CN" sz="14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互斥锁被一个任务持有的情况下，该任务还可以再次申请，</a:t>
              </a:r>
              <a:r>
                <a:rPr lang="en-US" altLang="zh-CN" sz="1400" b="1" dirty="0" err="1">
                  <a:latin typeface="MiSans Light" panose="00000400000000000000" pitchFamily="2" charset="-122"/>
                  <a:ea typeface="MiSans Light" panose="00000400000000000000" pitchFamily="2" charset="-122"/>
                </a:rPr>
                <a:t>muxCount</a:t>
              </a:r>
              <a:r>
                <a:rPr lang="en-US" altLang="zh-CN" sz="1400" b="1" dirty="0">
                  <a:latin typeface="MiSans Light" panose="00000400000000000000" pitchFamily="2" charset="-122"/>
                  <a:ea typeface="MiSans Light" panose="00000400000000000000" pitchFamily="2" charset="-122"/>
                </a:rPr>
                <a:t>++</a:t>
              </a:r>
            </a:p>
            <a:p>
              <a:pPr marL="285750"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释放互斥锁时，如果</a:t>
              </a:r>
              <a:r>
                <a:rPr lang="en-US" altLang="zh-CN" sz="1400" b="1" dirty="0">
                  <a:latin typeface="MiSans Light" panose="00000400000000000000" pitchFamily="2" charset="-122"/>
                  <a:ea typeface="MiSans Light" panose="00000400000000000000" pitchFamily="2" charset="-122"/>
                </a:rPr>
                <a:t>--</a:t>
              </a:r>
              <a:r>
                <a:rPr lang="en-US" altLang="zh-CN" sz="1400" b="1" dirty="0" err="1">
                  <a:latin typeface="MiSans Light" panose="00000400000000000000" pitchFamily="2" charset="-122"/>
                  <a:ea typeface="MiSans Light" panose="00000400000000000000" pitchFamily="2" charset="-122"/>
                </a:rPr>
                <a:t>muxCount</a:t>
              </a:r>
              <a:r>
                <a:rPr lang="en-US" altLang="zh-CN" sz="1400" b="1" dirty="0">
                  <a:latin typeface="MiSans Light" panose="00000400000000000000" pitchFamily="2" charset="-122"/>
                  <a:ea typeface="MiSans Light" panose="00000400000000000000" pitchFamily="2" charset="-122"/>
                </a:rPr>
                <a:t>==0</a:t>
              </a:r>
              <a:r>
                <a:rPr lang="zh-CN" altLang="en-US" sz="1400" b="1" dirty="0">
                  <a:latin typeface="MiSans Light" panose="00000400000000000000" pitchFamily="2" charset="-122"/>
                  <a:ea typeface="MiSans Light" panose="00000400000000000000" pitchFamily="2" charset="-122"/>
                </a:rPr>
                <a:t>，表示该任务不再持有互斥锁，进行任务调度</a:t>
              </a:r>
              <a:endParaRPr lang="en-US" altLang="zh-CN" sz="1400" b="1" dirty="0">
                <a:latin typeface="MiSans Light" panose="00000400000000000000" pitchFamily="2" charset="-122"/>
                <a:ea typeface="MiSans Light" panose="00000400000000000000" pitchFamily="2" charset="-122"/>
              </a:endParaRPr>
            </a:p>
          </p:txBody>
        </p:sp>
      </p:grpSp>
      <p:sp>
        <p:nvSpPr>
          <p:cNvPr id="30" name="文本框 29">
            <a:extLst>
              <a:ext uri="{FF2B5EF4-FFF2-40B4-BE49-F238E27FC236}">
                <a16:creationId xmlns:a16="http://schemas.microsoft.com/office/drawing/2014/main" id="{1036AD69-F424-9BB9-BEF4-22784DA3AFB1}"/>
              </a:ext>
            </a:extLst>
          </p:cNvPr>
          <p:cNvSpPr txBox="1"/>
          <p:nvPr/>
        </p:nvSpPr>
        <p:spPr>
          <a:xfrm>
            <a:off x="7642163" y="209384"/>
            <a:ext cx="2803852" cy="462884"/>
          </a:xfrm>
          <a:prstGeom prst="rect">
            <a:avLst/>
          </a:prstGeom>
          <a:noFill/>
        </p:spPr>
        <p:txBody>
          <a:bodyPr wrap="square" rtlCol="0">
            <a:spAutoFit/>
          </a:bodyPr>
          <a:lstStyle/>
          <a:p>
            <a:pPr algn="ctr">
              <a:lnSpc>
                <a:spcPct val="150000"/>
              </a:lnSpc>
            </a:pPr>
            <a:r>
              <a:rPr lang="en-US" altLang="zh-CN" b="1" dirty="0" err="1">
                <a:latin typeface="MiSans Bold" panose="00000800000000000000" pitchFamily="2" charset="-122"/>
                <a:ea typeface="MiSans Bold" panose="00000800000000000000" pitchFamily="2" charset="-122"/>
              </a:rPr>
              <a:t>muxList</a:t>
            </a:r>
            <a:endParaRPr lang="en-US" altLang="zh-CN" b="1" dirty="0">
              <a:latin typeface="MiSans Bold" panose="00000800000000000000" pitchFamily="2" charset="-122"/>
              <a:ea typeface="MiSans Bold" panose="00000800000000000000" pitchFamily="2" charset="-122"/>
            </a:endParaRPr>
          </a:p>
        </p:txBody>
      </p:sp>
      <p:sp>
        <p:nvSpPr>
          <p:cNvPr id="31" name="文本框 30">
            <a:extLst>
              <a:ext uri="{FF2B5EF4-FFF2-40B4-BE49-F238E27FC236}">
                <a16:creationId xmlns:a16="http://schemas.microsoft.com/office/drawing/2014/main" id="{5E9ADA89-AB12-F649-5C00-FE59883829AF}"/>
              </a:ext>
            </a:extLst>
          </p:cNvPr>
          <p:cNvSpPr txBox="1"/>
          <p:nvPr/>
        </p:nvSpPr>
        <p:spPr>
          <a:xfrm>
            <a:off x="6924581" y="680831"/>
            <a:ext cx="4305670" cy="16732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在互斥锁已使用的状态下，表示阻塞的任务列表</a:t>
            </a:r>
            <a:endParaRPr lang="en-US" altLang="zh-CN" sz="1400" b="1" dirty="0">
              <a:latin typeface="MiSans Light" panose="00000400000000000000" pitchFamily="2" charset="-122"/>
              <a:ea typeface="MiSans Light" panose="00000400000000000000" pitchFamily="2" charset="-122"/>
            </a:endParaRPr>
          </a:p>
          <a:p>
            <a:pPr marL="742950" lvl="1"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在优先级模式下，按照任务优先级排序</a:t>
            </a:r>
            <a:endParaRPr lang="en-US" altLang="zh-CN" sz="1400" b="1" dirty="0">
              <a:latin typeface="MiSans Light" panose="00000400000000000000" pitchFamily="2" charset="-122"/>
              <a:ea typeface="MiSans Light" panose="00000400000000000000" pitchFamily="2" charset="-122"/>
            </a:endParaRPr>
          </a:p>
          <a:p>
            <a:pPr marL="742950" lvl="1"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在</a:t>
            </a:r>
            <a:r>
              <a:rPr lang="en-US" altLang="zh-CN" sz="1400" b="1" dirty="0">
                <a:latin typeface="MiSans Light" panose="00000400000000000000" pitchFamily="2" charset="-122"/>
                <a:ea typeface="MiSans Light" panose="00000400000000000000" pitchFamily="2" charset="-122"/>
              </a:rPr>
              <a:t>FIFO</a:t>
            </a:r>
            <a:r>
              <a:rPr lang="zh-CN" altLang="en-US" sz="1400" b="1" dirty="0">
                <a:latin typeface="MiSans Light" panose="00000400000000000000" pitchFamily="2" charset="-122"/>
                <a:ea typeface="MiSans Light" panose="00000400000000000000" pitchFamily="2" charset="-122"/>
              </a:rPr>
              <a:t>模式下，按照到达次序排列</a:t>
            </a:r>
            <a:endParaRPr lang="en-US" altLang="zh-CN" sz="1400" b="1" dirty="0">
              <a:latin typeface="MiSans Light" panose="00000400000000000000" pitchFamily="2" charset="-122"/>
              <a:ea typeface="MiSans Light" panose="00000400000000000000" pitchFamily="2" charset="-122"/>
            </a:endParaRPr>
          </a:p>
          <a:p>
            <a:pPr marL="285750" indent="-2857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当互斥锁未使用的状态下，</a:t>
            </a:r>
            <a:r>
              <a:rPr lang="en-US" altLang="zh-CN" sz="1400" b="1" dirty="0" err="1">
                <a:latin typeface="MiSans Light" panose="00000400000000000000" pitchFamily="2" charset="-122"/>
                <a:ea typeface="MiSans Light" panose="00000400000000000000" pitchFamily="2" charset="-122"/>
              </a:rPr>
              <a:t>muxList</a:t>
            </a:r>
            <a:r>
              <a:rPr lang="zh-CN" altLang="en-US" sz="1400" b="1" dirty="0">
                <a:latin typeface="MiSans Light" panose="00000400000000000000" pitchFamily="2" charset="-122"/>
                <a:ea typeface="MiSans Light" panose="00000400000000000000" pitchFamily="2" charset="-122"/>
              </a:rPr>
              <a:t>作为互斥锁的节点加入空闲互斥锁列表</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915669" y="292754"/>
            <a:ext cx="4717276" cy="46037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a:t>
            </a:r>
            <a:r>
              <a:rPr lang="zh-CN" altLang="en-US" sz="1600" b="1" dirty="0">
                <a:latin typeface="MiSans Bold" panose="00000800000000000000" pitchFamily="2" charset="-122"/>
                <a:ea typeface="MiSans Bold" panose="00000800000000000000" pitchFamily="2" charset="-122"/>
                <a:sym typeface="+mn-ea"/>
              </a:rPr>
              <a:t>EventP</a:t>
            </a:r>
            <a:r>
              <a:rPr lang="en-US" altLang="zh-CN" sz="1600" b="1" dirty="0">
                <a:latin typeface="MiSans Bold" panose="00000800000000000000" pitchFamily="2" charset="-122"/>
                <a:ea typeface="MiSans Bold" panose="00000800000000000000" pitchFamily="2" charset="-122"/>
                <a:sym typeface="+mn-ea"/>
              </a:rPr>
              <a:t>aramCheck</a:t>
            </a:r>
            <a:r>
              <a:rPr lang="zh-CN" altLang="en-US" sz="1600" b="1" dirty="0">
                <a:latin typeface="MiSans Bold" panose="00000800000000000000" pitchFamily="2" charset="-122"/>
                <a:ea typeface="MiSans Bold" panose="00000800000000000000" pitchFamily="2" charset="-122"/>
                <a:sym typeface="+mn-ea"/>
              </a:rPr>
              <a:t>参数检查</a:t>
            </a:r>
          </a:p>
        </p:txBody>
      </p:sp>
      <p:pic>
        <p:nvPicPr>
          <p:cNvPr id="2" name="图片 1"/>
          <p:cNvPicPr>
            <a:picLocks noChangeAspect="1"/>
          </p:cNvPicPr>
          <p:nvPr/>
        </p:nvPicPr>
        <p:blipFill>
          <a:blip r:embed="rId2"/>
          <a:stretch>
            <a:fillRect/>
          </a:stretch>
        </p:blipFill>
        <p:spPr>
          <a:xfrm>
            <a:off x="236855" y="676275"/>
            <a:ext cx="8274050" cy="46831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151254" y="372764"/>
            <a:ext cx="4717276" cy="46037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a:t>
            </a:r>
            <a:r>
              <a:rPr lang="zh-CN" altLang="en-US" sz="1600" b="1" dirty="0">
                <a:latin typeface="MiSans Bold" panose="00000800000000000000" pitchFamily="2" charset="-122"/>
                <a:ea typeface="MiSans Bold" panose="00000800000000000000" pitchFamily="2" charset="-122"/>
                <a:sym typeface="+mn-ea"/>
              </a:rPr>
              <a:t>EventPoll函数</a:t>
            </a:r>
            <a:endParaRPr lang="zh-CN" altLang="en-US" sz="1050" dirty="0">
              <a:latin typeface="MiSans Light" panose="00000400000000000000" pitchFamily="2" charset="-122"/>
              <a:ea typeface="MiSans Light" panose="00000400000000000000" pitchFamily="2" charset="-122"/>
            </a:endParaRPr>
          </a:p>
        </p:txBody>
      </p:sp>
      <p:pic>
        <p:nvPicPr>
          <p:cNvPr id="2" name="图片 1"/>
          <p:cNvPicPr>
            <a:picLocks noChangeAspect="1"/>
          </p:cNvPicPr>
          <p:nvPr/>
        </p:nvPicPr>
        <p:blipFill>
          <a:blip r:embed="rId2"/>
          <a:stretch>
            <a:fillRect/>
          </a:stretch>
        </p:blipFill>
        <p:spPr>
          <a:xfrm>
            <a:off x="261620" y="290195"/>
            <a:ext cx="6671945" cy="66319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721994" y="50184"/>
            <a:ext cx="4717276" cy="55308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2000" b="1" dirty="0">
                <a:latin typeface="MiSans Bold" panose="00000800000000000000" pitchFamily="2" charset="-122"/>
                <a:ea typeface="MiSans Bold" panose="00000800000000000000" pitchFamily="2" charset="-122"/>
              </a:rPr>
              <a:t>三种读取事件的函数</a:t>
            </a:r>
          </a:p>
        </p:txBody>
      </p:sp>
      <p:pic>
        <p:nvPicPr>
          <p:cNvPr id="3" name="图片 2"/>
          <p:cNvPicPr>
            <a:picLocks noChangeAspect="1"/>
          </p:cNvPicPr>
          <p:nvPr/>
        </p:nvPicPr>
        <p:blipFill>
          <a:blip r:embed="rId2"/>
          <a:stretch>
            <a:fillRect/>
          </a:stretch>
        </p:blipFill>
        <p:spPr>
          <a:xfrm>
            <a:off x="168910" y="631190"/>
            <a:ext cx="11970385" cy="1165860"/>
          </a:xfrm>
          <a:prstGeom prst="rect">
            <a:avLst/>
          </a:prstGeom>
        </p:spPr>
      </p:pic>
      <p:pic>
        <p:nvPicPr>
          <p:cNvPr id="5" name="图片 4"/>
          <p:cNvPicPr>
            <a:picLocks noChangeAspect="1"/>
          </p:cNvPicPr>
          <p:nvPr/>
        </p:nvPicPr>
        <p:blipFill>
          <a:blip r:embed="rId3"/>
          <a:srcRect t="61693" r="-121" b="5551"/>
          <a:stretch>
            <a:fillRect/>
          </a:stretch>
        </p:blipFill>
        <p:spPr>
          <a:xfrm>
            <a:off x="55880" y="4152265"/>
            <a:ext cx="10504805" cy="985520"/>
          </a:xfrm>
          <a:prstGeom prst="rect">
            <a:avLst/>
          </a:prstGeom>
        </p:spPr>
      </p:pic>
      <p:pic>
        <p:nvPicPr>
          <p:cNvPr id="6" name="图片 5"/>
          <p:cNvPicPr>
            <a:picLocks noChangeAspect="1"/>
          </p:cNvPicPr>
          <p:nvPr/>
        </p:nvPicPr>
        <p:blipFill>
          <a:blip r:embed="rId4"/>
          <a:stretch>
            <a:fillRect/>
          </a:stretch>
        </p:blipFill>
        <p:spPr>
          <a:xfrm>
            <a:off x="168910" y="2453005"/>
            <a:ext cx="11177905" cy="9486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14630" y="537210"/>
            <a:ext cx="8486140" cy="5614670"/>
          </a:xfrm>
          <a:prstGeom prst="rect">
            <a:avLst/>
          </a:prstGeom>
        </p:spPr>
      </p:pic>
      <p:sp>
        <p:nvSpPr>
          <p:cNvPr id="12" name="文本框 11"/>
          <p:cNvSpPr txBox="1"/>
          <p:nvPr/>
        </p:nvSpPr>
        <p:spPr>
          <a:xfrm>
            <a:off x="7054099" y="603269"/>
            <a:ext cx="4717276" cy="230695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1,2 -&gt;Os</a:t>
            </a:r>
            <a:r>
              <a:rPr lang="zh-CN" altLang="en-US" sz="1600" b="1" dirty="0">
                <a:latin typeface="MiSans Bold" panose="00000800000000000000" pitchFamily="2" charset="-122"/>
                <a:ea typeface="MiSans Bold" panose="00000800000000000000" pitchFamily="2" charset="-122"/>
              </a:rPr>
              <a:t>EventRead</a:t>
            </a:r>
          </a:p>
          <a:p>
            <a:pPr indent="0">
              <a:lnSpc>
                <a:spcPct val="150000"/>
              </a:lnSpc>
              <a:buFont typeface="Arial" panose="020B0604020202020204" pitchFamily="34" charset="0"/>
              <a:buNone/>
            </a:pPr>
            <a:endParaRPr lang="zh-CN" altLang="en-US" sz="16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首先进行读检查，确保读操作合法</a:t>
            </a:r>
          </a:p>
          <a:p>
            <a:pPr marL="171450" indent="-1714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然后打桩用于追踪</a:t>
            </a:r>
          </a:p>
          <a:p>
            <a:pPr marL="171450" indent="-171450">
              <a:lnSpc>
                <a:spcPct val="150000"/>
              </a:lnSpc>
              <a:buFont typeface="Arial" panose="020B0604020202020204" pitchFamily="34" charset="0"/>
              <a:buChar char="•"/>
            </a:pPr>
            <a:r>
              <a:rPr lang="zh-CN" altLang="en-US" sz="1600" b="1" dirty="0">
                <a:latin typeface="MiSans Light" panose="00000400000000000000" pitchFamily="2" charset="-122"/>
                <a:ea typeface="MiSans Light" panose="00000400000000000000" pitchFamily="2" charset="-122"/>
              </a:rPr>
              <a:t>最后调用函数进行读取</a:t>
            </a:r>
          </a:p>
          <a:p>
            <a:pPr indent="0">
              <a:lnSpc>
                <a:spcPct val="150000"/>
              </a:lnSpc>
              <a:buFont typeface="Arial" panose="020B0604020202020204" pitchFamily="34" charset="0"/>
              <a:buNone/>
            </a:pPr>
            <a:endParaRPr lang="en-US" altLang="zh-CN" sz="1600" b="1"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3"/>
          <a:stretch>
            <a:fillRect/>
          </a:stretch>
        </p:blipFill>
        <p:spPr>
          <a:xfrm>
            <a:off x="6847840" y="2761615"/>
            <a:ext cx="4923790" cy="158178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685405" y="100330"/>
            <a:ext cx="4243070" cy="2679065"/>
          </a:xfrm>
          <a:prstGeom prst="rect">
            <a:avLst/>
          </a:prstGeom>
          <a:noFill/>
        </p:spPr>
        <p:txBody>
          <a:bodyPr wrap="square" rtlCol="0">
            <a:noAutofit/>
          </a:bodyPr>
          <a:lstStyle/>
          <a:p>
            <a:pPr marL="171450" indent="-171450">
              <a:lnSpc>
                <a:spcPct val="150000"/>
              </a:lnSpc>
              <a:buFont typeface="Arial" panose="020B0604020202020204" pitchFamily="34" charset="0"/>
              <a:buChar char="•"/>
            </a:pPr>
            <a:r>
              <a:rPr lang="en-US" sz="1600" b="1" dirty="0">
                <a:latin typeface="MiSans Bold" panose="00000800000000000000" pitchFamily="2" charset="-122"/>
                <a:ea typeface="MiSans Bold" panose="00000800000000000000" pitchFamily="2" charset="-122"/>
              </a:rPr>
              <a:t>3.</a:t>
            </a:r>
            <a:r>
              <a:rPr sz="1600" b="1" dirty="0">
                <a:latin typeface="MiSans Bold" panose="00000800000000000000" pitchFamily="2" charset="-122"/>
                <a:ea typeface="MiSans Bold" panose="00000800000000000000" pitchFamily="2" charset="-122"/>
              </a:rPr>
              <a:t>OsEventReadWithCond</a:t>
            </a:r>
            <a:endParaRPr lang="en-US" altLang="zh-CN" sz="1600" b="1" dirty="0">
              <a:latin typeface="MiSans Light" panose="00000400000000000000" pitchFamily="2" charset="-122"/>
              <a:ea typeface="MiSans Light" panose="00000400000000000000" pitchFamily="2" charset="-122"/>
            </a:endParaRPr>
          </a:p>
          <a:p>
            <a:pPr indent="0">
              <a:lnSpc>
                <a:spcPct val="150000"/>
              </a:lnSpc>
              <a:buFont typeface="Arial" panose="020B0604020202020204" pitchFamily="34" charset="0"/>
              <a:buNone/>
            </a:pPr>
            <a:r>
              <a:rPr lang="zh-CN" altLang="en-US" sz="1600" b="1" dirty="0">
                <a:latin typeface="MiSans Light" panose="00000400000000000000" pitchFamily="2" charset="-122"/>
                <a:ea typeface="MiSans Light" panose="00000400000000000000" pitchFamily="2" charset="-122"/>
              </a:rPr>
              <a:t>主要看线程那边的调用，根据传入参数的条件中</a:t>
            </a:r>
            <a:r>
              <a:rPr lang="en-US" altLang="zh-CN" sz="1600" b="1" dirty="0">
                <a:latin typeface="MiSans Light" panose="00000400000000000000" pitchFamily="2" charset="-122"/>
                <a:ea typeface="MiSans Light" panose="00000400000000000000" pitchFamily="2" charset="-122"/>
              </a:rPr>
              <a:t>realValue</a:t>
            </a:r>
            <a:r>
              <a:rPr lang="zh-CN" altLang="en-US" sz="1600" b="1" dirty="0">
                <a:latin typeface="MiSans Light" panose="00000400000000000000" pitchFamily="2" charset="-122"/>
                <a:ea typeface="MiSans Light" panose="00000400000000000000" pitchFamily="2" charset="-122"/>
              </a:rPr>
              <a:t>和</a:t>
            </a:r>
            <a:r>
              <a:rPr lang="en-US" altLang="zh-CN" sz="1600" b="1" dirty="0">
                <a:latin typeface="MiSans Light" panose="00000400000000000000" pitchFamily="2" charset="-122"/>
                <a:ea typeface="MiSans Light" panose="00000400000000000000" pitchFamily="2" charset="-122"/>
              </a:rPr>
              <a:t>value</a:t>
            </a:r>
            <a:r>
              <a:rPr lang="zh-CN" altLang="en-US" sz="1600" b="1" dirty="0">
                <a:latin typeface="MiSans Light" panose="00000400000000000000" pitchFamily="2" charset="-122"/>
                <a:ea typeface="MiSans Light" panose="00000400000000000000" pitchFamily="2" charset="-122"/>
              </a:rPr>
              <a:t>值是否相等来进行读取</a:t>
            </a:r>
          </a:p>
          <a:p>
            <a:pPr indent="0">
              <a:lnSpc>
                <a:spcPct val="150000"/>
              </a:lnSpc>
              <a:buFont typeface="Arial" panose="020B0604020202020204" pitchFamily="34" charset="0"/>
              <a:buNone/>
            </a:pPr>
            <a:r>
              <a:rPr lang="zh-CN" altLang="en-US" sz="1600" b="1" dirty="0">
                <a:latin typeface="MiSans Light" panose="00000400000000000000" pitchFamily="2" charset="-122"/>
                <a:ea typeface="MiSans Light" panose="00000400000000000000" pitchFamily="2" charset="-122"/>
              </a:rPr>
              <a:t>若不满足读取条件，根据</a:t>
            </a:r>
            <a:r>
              <a:rPr lang="en-US" altLang="zh-CN" sz="1600" b="1" dirty="0">
                <a:latin typeface="MiSans Light" panose="00000400000000000000" pitchFamily="2" charset="-122"/>
                <a:ea typeface="MiSans Light" panose="00000400000000000000" pitchFamily="2" charset="-122"/>
              </a:rPr>
              <a:t>LOSCFG_COMPAT_POSIX</a:t>
            </a:r>
            <a:r>
              <a:rPr lang="zh-CN" altLang="en-US" sz="1600" b="1" dirty="0">
                <a:latin typeface="MiSans Light" panose="00000400000000000000" pitchFamily="2" charset="-122"/>
                <a:ea typeface="MiSans Light" panose="00000400000000000000" pitchFamily="2" charset="-122"/>
              </a:rPr>
              <a:t>状态开关进行清除事件控制块操作</a:t>
            </a:r>
          </a:p>
        </p:txBody>
      </p:sp>
      <p:pic>
        <p:nvPicPr>
          <p:cNvPr id="4" name="图片 3"/>
          <p:cNvPicPr>
            <a:picLocks noChangeAspect="1"/>
          </p:cNvPicPr>
          <p:nvPr/>
        </p:nvPicPr>
        <p:blipFill>
          <a:blip r:embed="rId2"/>
          <a:stretch>
            <a:fillRect/>
          </a:stretch>
        </p:blipFill>
        <p:spPr>
          <a:xfrm>
            <a:off x="151130" y="387985"/>
            <a:ext cx="7629525" cy="4680585"/>
          </a:xfrm>
          <a:prstGeom prst="rect">
            <a:avLst/>
          </a:prstGeom>
        </p:spPr>
      </p:pic>
      <p:pic>
        <p:nvPicPr>
          <p:cNvPr id="6" name="图片 5"/>
          <p:cNvPicPr>
            <a:picLocks noChangeAspect="1"/>
          </p:cNvPicPr>
          <p:nvPr/>
        </p:nvPicPr>
        <p:blipFill>
          <a:blip r:embed="rId3"/>
          <a:stretch>
            <a:fillRect/>
          </a:stretch>
        </p:blipFill>
        <p:spPr>
          <a:xfrm>
            <a:off x="5509895" y="3051810"/>
            <a:ext cx="6418580" cy="36118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rcRect r="-2613" b="58092"/>
          <a:stretch>
            <a:fillRect/>
          </a:stretch>
        </p:blipFill>
        <p:spPr>
          <a:xfrm>
            <a:off x="366395" y="368300"/>
            <a:ext cx="9101455" cy="1397635"/>
          </a:xfrm>
          <a:prstGeom prst="rect">
            <a:avLst/>
          </a:prstGeom>
        </p:spPr>
      </p:pic>
      <p:sp>
        <p:nvSpPr>
          <p:cNvPr id="12" name="文本框 11"/>
          <p:cNvSpPr txBox="1"/>
          <p:nvPr/>
        </p:nvSpPr>
        <p:spPr>
          <a:xfrm>
            <a:off x="6801369" y="481984"/>
            <a:ext cx="4717276" cy="7835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Os</a:t>
            </a:r>
            <a:r>
              <a:rPr lang="zh-CN" altLang="en-US" sz="1600" b="1" dirty="0">
                <a:latin typeface="MiSans Bold" panose="00000800000000000000" pitchFamily="2" charset="-122"/>
                <a:ea typeface="MiSans Bold" panose="00000800000000000000" pitchFamily="2" charset="-122"/>
              </a:rPr>
              <a:t>EventRead</a:t>
            </a:r>
            <a:r>
              <a:rPr lang="en-US" altLang="zh-CN" sz="1600" b="1" dirty="0">
                <a:latin typeface="MiSans Bold" panose="00000800000000000000" pitchFamily="2" charset="-122"/>
                <a:ea typeface="MiSans Bold" panose="00000800000000000000" pitchFamily="2" charset="-122"/>
              </a:rPr>
              <a:t>Imp</a:t>
            </a:r>
            <a:r>
              <a:rPr lang="zh-CN" altLang="en-US" sz="1600" b="1" dirty="0">
                <a:latin typeface="MiSans Bold" panose="00000800000000000000" pitchFamily="2" charset="-122"/>
                <a:ea typeface="MiSans Bold" panose="00000800000000000000" pitchFamily="2" charset="-122"/>
              </a:rPr>
              <a:t>（</a:t>
            </a:r>
            <a:r>
              <a:rPr lang="en-US" altLang="zh-CN" sz="1600" b="1" dirty="0">
                <a:latin typeface="MiSans Bold" panose="00000800000000000000" pitchFamily="2" charset="-122"/>
                <a:ea typeface="MiSans Bold" panose="00000800000000000000" pitchFamily="2" charset="-122"/>
              </a:rPr>
              <a:t>1</a:t>
            </a:r>
            <a:r>
              <a:rPr lang="zh-CN" altLang="en-US" sz="1600" b="1" dirty="0">
                <a:latin typeface="MiSans Bold" panose="00000800000000000000" pitchFamily="2" charset="-122"/>
                <a:ea typeface="MiSans Bold" panose="00000800000000000000" pitchFamily="2" charset="-122"/>
              </a:rPr>
              <a:t>）</a:t>
            </a:r>
          </a:p>
          <a:p>
            <a:pPr indent="0">
              <a:lnSpc>
                <a:spcPct val="150000"/>
              </a:lnSpc>
              <a:buFont typeface="Arial" panose="020B0604020202020204" pitchFamily="34" charset="0"/>
              <a:buNone/>
            </a:pPr>
            <a:endParaRPr lang="zh-CN" altLang="en-US" sz="1400" b="1"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3"/>
          <a:stretch>
            <a:fillRect/>
          </a:stretch>
        </p:blipFill>
        <p:spPr>
          <a:xfrm>
            <a:off x="737235" y="2032635"/>
            <a:ext cx="7332980" cy="4408170"/>
          </a:xfrm>
          <a:prstGeom prst="rect">
            <a:avLst/>
          </a:prstGeom>
        </p:spPr>
      </p:pic>
      <p:sp>
        <p:nvSpPr>
          <p:cNvPr id="5" name="文本框 4"/>
          <p:cNvSpPr txBox="1"/>
          <p:nvPr/>
        </p:nvSpPr>
        <p:spPr>
          <a:xfrm>
            <a:off x="6605905" y="1045210"/>
            <a:ext cx="6096000" cy="2676525"/>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a:t>
            </a:r>
            <a:r>
              <a:rPr lang="zh-CN" altLang="en-US" sz="1600" b="1" dirty="0">
                <a:latin typeface="MiSans Bold" panose="00000800000000000000" pitchFamily="2" charset="-122"/>
                <a:ea typeface="MiSans Bold" panose="00000800000000000000" pitchFamily="2" charset="-122"/>
                <a:sym typeface="+mn-ea"/>
              </a:rPr>
              <a:t>Event</a:t>
            </a:r>
            <a:r>
              <a:rPr lang="en-US" altLang="zh-CN" sz="1600" b="1" dirty="0">
                <a:latin typeface="MiSans Bold" panose="00000800000000000000" pitchFamily="2" charset="-122"/>
                <a:ea typeface="MiSans Bold" panose="00000800000000000000" pitchFamily="2" charset="-122"/>
                <a:sym typeface="+mn-ea"/>
              </a:rPr>
              <a:t>ReadImp</a:t>
            </a:r>
          </a:p>
          <a:p>
            <a:pPr marL="171450" indent="-171450">
              <a:lnSpc>
                <a:spcPct val="150000"/>
              </a:lnSpc>
              <a:buFont typeface="Arial" panose="020B0604020202020204" pitchFamily="34" charset="0"/>
              <a:buChar char="•"/>
            </a:pPr>
            <a:r>
              <a:rPr lang="zh-CN" altLang="en-US" sz="1600" b="1" dirty="0">
                <a:solidFill>
                  <a:srgbClr val="FF0000"/>
                </a:solidFill>
                <a:latin typeface="MiSans Bold" panose="00000800000000000000" pitchFamily="2" charset="-122"/>
                <a:ea typeface="MiSans Bold" panose="00000800000000000000" pitchFamily="2" charset="-122"/>
                <a:sym typeface="+mn-ea"/>
              </a:rPr>
              <a:t>参数</a:t>
            </a:r>
            <a:r>
              <a:rPr lang="en-US" altLang="zh-CN" sz="1600" b="1" dirty="0">
                <a:solidFill>
                  <a:srgbClr val="FF0000"/>
                </a:solidFill>
                <a:latin typeface="MiSans Bold" panose="00000800000000000000" pitchFamily="2" charset="-122"/>
                <a:ea typeface="MiSans Bold" panose="00000800000000000000" pitchFamily="2" charset="-122"/>
                <a:sym typeface="+mn-ea"/>
              </a:rPr>
              <a:t>Once</a:t>
            </a:r>
            <a:r>
              <a:rPr lang="zh-CN" altLang="en-US" sz="1600" b="1" dirty="0">
                <a:solidFill>
                  <a:srgbClr val="FF0000"/>
                </a:solidFill>
                <a:latin typeface="MiSans Bold" panose="00000800000000000000" pitchFamily="2" charset="-122"/>
                <a:ea typeface="MiSans Bold" panose="00000800000000000000" pitchFamily="2" charset="-122"/>
                <a:sym typeface="+mn-ea"/>
              </a:rPr>
              <a:t>：表示只执行一次</a:t>
            </a:r>
            <a:endParaRPr lang="zh-CN" altLang="en-US" sz="1600" b="1" dirty="0">
              <a:solidFill>
                <a:srgbClr val="FF0000"/>
              </a:solidFill>
              <a:latin typeface="MiSans Bold" panose="00000800000000000000" pitchFamily="2" charset="-122"/>
              <a:ea typeface="MiSans Bold" panose="00000800000000000000" pitchFamily="2" charset="-122"/>
            </a:endParaRPr>
          </a:p>
          <a:p>
            <a:pPr indent="0">
              <a:lnSpc>
                <a:spcPct val="150000"/>
              </a:lnSpc>
              <a:buFont typeface="Arial" panose="020B0604020202020204" pitchFamily="34" charset="0"/>
              <a:buNone/>
            </a:pPr>
            <a:r>
              <a:rPr lang="zh-CN" altLang="en-US" sz="1600" b="1" dirty="0">
                <a:latin typeface="MiSans Bold" panose="00000800000000000000" pitchFamily="2" charset="-122"/>
                <a:ea typeface="MiSans Bold" panose="00000800000000000000" pitchFamily="2" charset="-122"/>
                <a:sym typeface="+mn-ea"/>
              </a:rPr>
              <a:t>根据调用函数不同来设置</a:t>
            </a:r>
            <a:endParaRPr lang="zh-CN" altLang="en-US" sz="1600"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LOS_EventRead(x,x,</a:t>
            </a:r>
            <a:r>
              <a:rPr lang="en-US" altLang="zh-CN" sz="1600" b="1" dirty="0">
                <a:solidFill>
                  <a:srgbClr val="FF0000"/>
                </a:solidFill>
                <a:latin typeface="MiSans Bold" panose="00000800000000000000" pitchFamily="2" charset="-122"/>
                <a:ea typeface="MiSans Bold" panose="00000800000000000000" pitchFamily="2" charset="-122"/>
                <a:sym typeface="+mn-ea"/>
              </a:rPr>
              <a:t>False</a:t>
            </a:r>
            <a:r>
              <a:rPr lang="en-US" altLang="zh-CN" sz="1600" b="1" dirty="0">
                <a:latin typeface="MiSans Bold" panose="00000800000000000000" pitchFamily="2" charset="-122"/>
                <a:ea typeface="MiSans Bold" panose="00000800000000000000" pitchFamily="2" charset="-122"/>
                <a:sym typeface="+mn-ea"/>
              </a:rPr>
              <a:t>)</a:t>
            </a:r>
            <a:endParaRPr lang="zh-CN" altLang="en-US" sz="1600"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OSEventReadOnce(x,x,</a:t>
            </a:r>
            <a:r>
              <a:rPr lang="en-US" altLang="zh-CN" sz="1600" b="1" dirty="0">
                <a:solidFill>
                  <a:srgbClr val="FF0000"/>
                </a:solidFill>
                <a:latin typeface="MiSans Bold" panose="00000800000000000000" pitchFamily="2" charset="-122"/>
                <a:ea typeface="MiSans Bold" panose="00000800000000000000" pitchFamily="2" charset="-122"/>
                <a:sym typeface="+mn-ea"/>
              </a:rPr>
              <a:t>True</a:t>
            </a:r>
            <a:r>
              <a:rPr lang="en-US" altLang="zh-CN" sz="1600" b="1" dirty="0">
                <a:latin typeface="MiSans Bold" panose="00000800000000000000" pitchFamily="2" charset="-122"/>
                <a:ea typeface="MiSans Bold" panose="00000800000000000000" pitchFamily="2" charset="-122"/>
                <a:sym typeface="+mn-ea"/>
              </a:rPr>
              <a:t>)</a:t>
            </a: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OSEventReadWithCond(x,x,</a:t>
            </a:r>
            <a:r>
              <a:rPr lang="en-US" altLang="zh-CN" sz="1600" b="1" dirty="0">
                <a:solidFill>
                  <a:srgbClr val="FF0000"/>
                </a:solidFill>
                <a:latin typeface="MiSans Bold" panose="00000800000000000000" pitchFamily="2" charset="-122"/>
                <a:ea typeface="MiSans Bold" panose="00000800000000000000" pitchFamily="2" charset="-122"/>
                <a:sym typeface="+mn-ea"/>
              </a:rPr>
              <a:t>False</a:t>
            </a:r>
            <a:r>
              <a:rPr lang="en-US" altLang="zh-CN" sz="1600" b="1" dirty="0">
                <a:latin typeface="MiSans Bold" panose="00000800000000000000" pitchFamily="2" charset="-122"/>
                <a:ea typeface="MiSans Bold" panose="00000800000000000000" pitchFamily="2" charset="-122"/>
                <a:sym typeface="+mn-ea"/>
              </a:rPr>
              <a:t>)</a:t>
            </a:r>
            <a:endParaRPr lang="zh-CN" altLang="en-US" sz="1600" b="1" dirty="0">
              <a:latin typeface="MiSans Bold" panose="00000800000000000000" pitchFamily="2" charset="-122"/>
              <a:ea typeface="MiSans Bold" panose="00000800000000000000" pitchFamily="2" charset="-122"/>
            </a:endParaRPr>
          </a:p>
          <a:p>
            <a:pPr indent="0">
              <a:lnSpc>
                <a:spcPct val="150000"/>
              </a:lnSpc>
              <a:buFont typeface="Arial" panose="020B0604020202020204" pitchFamily="34" charset="0"/>
              <a:buNone/>
            </a:pPr>
            <a:endParaRPr lang="zh-CN" altLang="en-US" sz="1600" dirty="0">
              <a:latin typeface="MiSans Bold" panose="00000800000000000000" pitchFamily="2" charset="-122"/>
              <a:ea typeface="MiSans Bold" panose="00000800000000000000" pitchFamily="2"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210185" y="288290"/>
            <a:ext cx="7122160" cy="6630670"/>
          </a:xfrm>
          <a:prstGeom prst="rect">
            <a:avLst/>
          </a:prstGeom>
        </p:spPr>
      </p:pic>
      <p:pic>
        <p:nvPicPr>
          <p:cNvPr id="6" name="图片 5"/>
          <p:cNvPicPr>
            <a:picLocks noChangeAspect="1"/>
          </p:cNvPicPr>
          <p:nvPr/>
        </p:nvPicPr>
        <p:blipFill>
          <a:blip r:embed="rId3"/>
          <a:srcRect t="8541" r="-122"/>
          <a:stretch>
            <a:fillRect/>
          </a:stretch>
        </p:blipFill>
        <p:spPr>
          <a:xfrm>
            <a:off x="7268845" y="1648460"/>
            <a:ext cx="4788535" cy="4859020"/>
          </a:xfrm>
          <a:prstGeom prst="rect">
            <a:avLst/>
          </a:prstGeom>
        </p:spPr>
      </p:pic>
      <p:cxnSp>
        <p:nvCxnSpPr>
          <p:cNvPr id="8" name="肘形连接符 7"/>
          <p:cNvCxnSpPr/>
          <p:nvPr/>
        </p:nvCxnSpPr>
        <p:spPr>
          <a:xfrm flipV="1">
            <a:off x="831850" y="2477135"/>
            <a:ext cx="6359525" cy="1067435"/>
          </a:xfrm>
          <a:prstGeom prst="bentConnector3">
            <a:avLst>
              <a:gd name="adj1" fmla="val 78462"/>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12" name="文本框 11"/>
          <p:cNvSpPr txBox="1"/>
          <p:nvPr/>
        </p:nvSpPr>
        <p:spPr>
          <a:xfrm>
            <a:off x="6757554" y="864889"/>
            <a:ext cx="4717276" cy="78359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Os</a:t>
            </a:r>
            <a:r>
              <a:rPr lang="zh-CN" altLang="en-US" sz="1600" b="1" dirty="0">
                <a:latin typeface="MiSans Bold" panose="00000800000000000000" pitchFamily="2" charset="-122"/>
                <a:ea typeface="MiSans Bold" panose="00000800000000000000" pitchFamily="2" charset="-122"/>
              </a:rPr>
              <a:t>EventRead</a:t>
            </a:r>
            <a:r>
              <a:rPr lang="en-US" altLang="zh-CN" sz="1600" b="1" dirty="0">
                <a:latin typeface="MiSans Bold" panose="00000800000000000000" pitchFamily="2" charset="-122"/>
                <a:ea typeface="MiSans Bold" panose="00000800000000000000" pitchFamily="2" charset="-122"/>
              </a:rPr>
              <a:t>Imp</a:t>
            </a:r>
            <a:r>
              <a:rPr lang="zh-CN" altLang="en-US" sz="1600" b="1" dirty="0">
                <a:latin typeface="MiSans Bold" panose="00000800000000000000" pitchFamily="2" charset="-122"/>
                <a:ea typeface="MiSans Bold" panose="00000800000000000000" pitchFamily="2" charset="-122"/>
              </a:rPr>
              <a:t>（</a:t>
            </a:r>
            <a:r>
              <a:rPr lang="en-US" altLang="zh-CN" sz="1600" b="1" dirty="0">
                <a:latin typeface="MiSans Bold" panose="00000800000000000000" pitchFamily="2" charset="-122"/>
                <a:ea typeface="MiSans Bold" panose="00000800000000000000" pitchFamily="2" charset="-122"/>
              </a:rPr>
              <a:t>2</a:t>
            </a:r>
            <a:r>
              <a:rPr lang="zh-CN" altLang="en-US" sz="1600" b="1" dirty="0">
                <a:latin typeface="MiSans Bold" panose="00000800000000000000" pitchFamily="2" charset="-122"/>
                <a:ea typeface="MiSans Bold" panose="00000800000000000000" pitchFamily="2" charset="-122"/>
              </a:rPr>
              <a:t>）</a:t>
            </a:r>
          </a:p>
          <a:p>
            <a:pPr indent="0">
              <a:lnSpc>
                <a:spcPct val="150000"/>
              </a:lnSpc>
              <a:buFont typeface="Arial" panose="020B0604020202020204" pitchFamily="34" charset="0"/>
              <a:buNone/>
            </a:pPr>
            <a:endParaRPr lang="zh-CN" altLang="en-US" sz="1400" b="1" dirty="0">
              <a:latin typeface="MiSans Light" panose="00000400000000000000" pitchFamily="2" charset="-122"/>
              <a:ea typeface="MiSans Light" panose="00000400000000000000" pitchFamily="2" charset="-122"/>
            </a:endParaRPr>
          </a:p>
        </p:txBody>
      </p:sp>
      <p:sp>
        <p:nvSpPr>
          <p:cNvPr id="9" name="矩形 8"/>
          <p:cNvSpPr/>
          <p:nvPr/>
        </p:nvSpPr>
        <p:spPr>
          <a:xfrm>
            <a:off x="498475" y="1067435"/>
            <a:ext cx="5532120" cy="21209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矩形 10"/>
          <p:cNvSpPr/>
          <p:nvPr/>
        </p:nvSpPr>
        <p:spPr>
          <a:xfrm>
            <a:off x="7577455" y="2303780"/>
            <a:ext cx="2773680" cy="26289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文本框 12"/>
          <p:cNvSpPr txBox="1"/>
          <p:nvPr/>
        </p:nvSpPr>
        <p:spPr>
          <a:xfrm>
            <a:off x="7630795" y="2303780"/>
            <a:ext cx="4289425" cy="275590"/>
          </a:xfrm>
          <a:prstGeom prst="rect">
            <a:avLst/>
          </a:prstGeom>
          <a:noFill/>
        </p:spPr>
        <p:txBody>
          <a:bodyPr wrap="square" rtlCol="0">
            <a:spAutoFit/>
          </a:bodyPr>
          <a:lstStyle/>
          <a:p>
            <a:r>
              <a:rPr lang="en-US" altLang="zh-CN" sz="1200">
                <a:solidFill>
                  <a:schemeClr val="accent6">
                    <a:lumMod val="75000"/>
                  </a:schemeClr>
                </a:solidFill>
                <a:latin typeface="宋体" panose="02010600030101010101" pitchFamily="2" charset="-122"/>
                <a:ea typeface="宋体" panose="02010600030101010101" pitchFamily="2" charset="-122"/>
                <a:cs typeface="宋体" panose="02010600030101010101" pitchFamily="2" charset="-122"/>
              </a:rPr>
              <a:t>//</a:t>
            </a:r>
            <a:r>
              <a:rPr lang="zh-CN" altLang="en-US" sz="1200">
                <a:solidFill>
                  <a:schemeClr val="accent6">
                    <a:lumMod val="75000"/>
                  </a:schemeClr>
                </a:solidFill>
                <a:latin typeface="宋体" panose="02010600030101010101" pitchFamily="2" charset="-122"/>
                <a:ea typeface="宋体" panose="02010600030101010101" pitchFamily="2" charset="-122"/>
                <a:cs typeface="宋体" panose="02010600030101010101" pitchFamily="2" charset="-122"/>
              </a:rPr>
              <a:t>每个CPU核都有一个调度队列，获取调取运行队列</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394335" y="3469640"/>
            <a:ext cx="6912610" cy="2938145"/>
          </a:xfrm>
          <a:prstGeom prst="rect">
            <a:avLst/>
          </a:prstGeom>
        </p:spPr>
      </p:pic>
      <p:sp>
        <p:nvSpPr>
          <p:cNvPr id="12" name="文本框 11"/>
          <p:cNvSpPr txBox="1"/>
          <p:nvPr/>
        </p:nvSpPr>
        <p:spPr>
          <a:xfrm>
            <a:off x="6356985" y="803910"/>
            <a:ext cx="5118100" cy="844550"/>
          </a:xfrm>
          <a:prstGeom prst="rect">
            <a:avLst/>
          </a:prstGeom>
          <a:noFill/>
        </p:spPr>
        <p:txBody>
          <a:bodyPr wrap="square" rtlCol="0">
            <a:no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Os</a:t>
            </a:r>
            <a:r>
              <a:rPr lang="zh-CN" altLang="en-US" sz="1600" b="1" dirty="0">
                <a:latin typeface="MiSans Bold" panose="00000800000000000000" pitchFamily="2" charset="-122"/>
                <a:ea typeface="MiSans Bold" panose="00000800000000000000" pitchFamily="2" charset="-122"/>
              </a:rPr>
              <a:t>EventRead</a:t>
            </a:r>
            <a:r>
              <a:rPr lang="en-US" altLang="zh-CN" sz="1600" b="1" dirty="0">
                <a:latin typeface="MiSans Bold" panose="00000800000000000000" pitchFamily="2" charset="-122"/>
                <a:ea typeface="MiSans Bold" panose="00000800000000000000" pitchFamily="2" charset="-122"/>
              </a:rPr>
              <a:t>Imp</a:t>
            </a:r>
            <a:r>
              <a:rPr lang="zh-CN" altLang="en-US" sz="1600" b="1" dirty="0">
                <a:latin typeface="MiSans Bold" panose="00000800000000000000" pitchFamily="2" charset="-122"/>
                <a:ea typeface="MiSans Bold" panose="00000800000000000000" pitchFamily="2" charset="-122"/>
              </a:rPr>
              <a:t>（</a:t>
            </a:r>
            <a:r>
              <a:rPr lang="en-US" altLang="zh-CN" sz="1600" b="1" dirty="0">
                <a:latin typeface="MiSans Bold" panose="00000800000000000000" pitchFamily="2" charset="-122"/>
                <a:ea typeface="MiSans Bold" panose="00000800000000000000" pitchFamily="2" charset="-122"/>
              </a:rPr>
              <a:t>3</a:t>
            </a:r>
            <a:r>
              <a:rPr lang="zh-CN" altLang="en-US" sz="1600" b="1" dirty="0">
                <a:latin typeface="MiSans Bold" panose="00000800000000000000" pitchFamily="2" charset="-122"/>
                <a:ea typeface="MiSans Bold" panose="00000800000000000000" pitchFamily="2" charset="-122"/>
              </a:rPr>
              <a:t>）</a:t>
            </a:r>
          </a:p>
          <a:p>
            <a:pPr indent="0">
              <a:lnSpc>
                <a:spcPct val="150000"/>
              </a:lnSpc>
              <a:buFont typeface="Arial" panose="020B0604020202020204" pitchFamily="34" charset="0"/>
              <a:buNone/>
            </a:pPr>
            <a:endParaRPr lang="zh-CN" altLang="en-US" sz="1400" b="1" dirty="0">
              <a:latin typeface="MiSans Light" panose="00000400000000000000" pitchFamily="2" charset="-122"/>
              <a:ea typeface="MiSans Light" panose="00000400000000000000" pitchFamily="2" charset="-122"/>
            </a:endParaRPr>
          </a:p>
        </p:txBody>
      </p:sp>
      <p:pic>
        <p:nvPicPr>
          <p:cNvPr id="6" name="图片 5"/>
          <p:cNvPicPr>
            <a:picLocks noChangeAspect="1"/>
          </p:cNvPicPr>
          <p:nvPr/>
        </p:nvPicPr>
        <p:blipFill>
          <a:blip r:embed="rId4"/>
          <a:stretch>
            <a:fillRect/>
          </a:stretch>
        </p:blipFill>
        <p:spPr>
          <a:xfrm>
            <a:off x="6110605" y="3187065"/>
            <a:ext cx="6203950" cy="1104900"/>
          </a:xfrm>
          <a:prstGeom prst="rect">
            <a:avLst/>
          </a:prstGeom>
        </p:spPr>
      </p:pic>
      <p:pic>
        <p:nvPicPr>
          <p:cNvPr id="2" name="图片 1"/>
          <p:cNvPicPr>
            <a:picLocks noChangeAspect="1"/>
          </p:cNvPicPr>
          <p:nvPr/>
        </p:nvPicPr>
        <p:blipFill>
          <a:blip r:embed="rId5"/>
          <a:srcRect t="78852" r="1969" b="12024"/>
          <a:stretch>
            <a:fillRect/>
          </a:stretch>
        </p:blipFill>
        <p:spPr>
          <a:xfrm>
            <a:off x="5865495" y="4553585"/>
            <a:ext cx="6223000" cy="226060"/>
          </a:xfrm>
          <a:prstGeom prst="rect">
            <a:avLst/>
          </a:prstGeom>
        </p:spPr>
      </p:pic>
      <p:cxnSp>
        <p:nvCxnSpPr>
          <p:cNvPr id="8" name="肘形连接符 7"/>
          <p:cNvCxnSpPr>
            <a:endCxn id="6" idx="0"/>
          </p:cNvCxnSpPr>
          <p:nvPr/>
        </p:nvCxnSpPr>
        <p:spPr>
          <a:xfrm flipV="1">
            <a:off x="758190" y="3187065"/>
            <a:ext cx="8454390" cy="1174750"/>
          </a:xfrm>
          <a:prstGeom prst="bentConnector4">
            <a:avLst>
              <a:gd name="adj1" fmla="val 60132"/>
              <a:gd name="adj2" fmla="val 120270"/>
            </a:avLst>
          </a:prstGeom>
          <a:ln>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5711825" y="206375"/>
            <a:ext cx="5447030" cy="1174750"/>
          </a:xfrm>
          <a:prstGeom prst="rect">
            <a:avLst/>
          </a:prstGeom>
          <a:noFill/>
        </p:spPr>
        <p:txBody>
          <a:bodyPr wrap="square" rtlCol="0">
            <a:noAutofit/>
          </a:bodyPr>
          <a:lstStyle/>
          <a:p>
            <a:pPr marL="171450" indent="-171450">
              <a:lnSpc>
                <a:spcPct val="150000"/>
              </a:lnSpc>
              <a:buFont typeface="Arial" panose="020B0604020202020204" pitchFamily="34" charset="0"/>
              <a:buChar char="•"/>
            </a:pPr>
            <a:r>
              <a:rPr lang="zh-CN" altLang="en-US" sz="1600" b="1" dirty="0">
                <a:latin typeface="MiSans Bold" panose="00000800000000000000" pitchFamily="2" charset="-122"/>
                <a:ea typeface="MiSans Bold" panose="00000800000000000000" pitchFamily="2" charset="-122"/>
              </a:rPr>
              <a:t>写入指定事件类型，检查挂载在等待事件的任务链表上的任务是否可以被调度到就绪队列中</a:t>
            </a:r>
          </a:p>
          <a:p>
            <a:pPr marL="171450" indent="-171450">
              <a:lnSpc>
                <a:spcPct val="150000"/>
              </a:lnSpc>
              <a:buFont typeface="Arial" panose="020B0604020202020204" pitchFamily="34" charset="0"/>
              <a:buChar char="•"/>
            </a:pPr>
            <a:r>
              <a:rPr lang="zh-CN" altLang="en-US" sz="2000" b="1" dirty="0">
                <a:latin typeface="MiSans Bold" panose="00000800000000000000" pitchFamily="2" charset="-122"/>
                <a:ea typeface="MiSans Bold" panose="00000800000000000000" pitchFamily="2" charset="-122"/>
              </a:rPr>
              <a:t>两种写入事件的函数</a:t>
            </a:r>
          </a:p>
        </p:txBody>
      </p:sp>
      <p:pic>
        <p:nvPicPr>
          <p:cNvPr id="2" name="图片 1"/>
          <p:cNvPicPr>
            <a:picLocks noChangeAspect="1"/>
          </p:cNvPicPr>
          <p:nvPr/>
        </p:nvPicPr>
        <p:blipFill>
          <a:blip r:embed="rId2"/>
          <a:stretch>
            <a:fillRect/>
          </a:stretch>
        </p:blipFill>
        <p:spPr>
          <a:xfrm>
            <a:off x="286385" y="1529080"/>
            <a:ext cx="8321040" cy="1096010"/>
          </a:xfrm>
          <a:prstGeom prst="rect">
            <a:avLst/>
          </a:prstGeom>
        </p:spPr>
      </p:pic>
      <p:pic>
        <p:nvPicPr>
          <p:cNvPr id="6" name="图片 5"/>
          <p:cNvPicPr>
            <a:picLocks noChangeAspect="1"/>
          </p:cNvPicPr>
          <p:nvPr/>
        </p:nvPicPr>
        <p:blipFill>
          <a:blip r:embed="rId3"/>
          <a:stretch>
            <a:fillRect/>
          </a:stretch>
        </p:blipFill>
        <p:spPr>
          <a:xfrm>
            <a:off x="286385" y="2787650"/>
            <a:ext cx="8555355" cy="93218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475730" y="900430"/>
            <a:ext cx="5031740" cy="2702560"/>
          </a:xfrm>
          <a:prstGeom prst="rect">
            <a:avLst/>
          </a:prstGeom>
          <a:noFill/>
        </p:spPr>
        <p:txBody>
          <a:bodyPr wrap="square" rtlCol="0">
            <a:no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Os</a:t>
            </a:r>
            <a:r>
              <a:rPr lang="zh-CN" altLang="en-US" sz="1600" b="1" dirty="0">
                <a:latin typeface="MiSans Bold" panose="00000800000000000000" pitchFamily="2" charset="-122"/>
                <a:ea typeface="MiSans Bold" panose="00000800000000000000" pitchFamily="2" charset="-122"/>
              </a:rPr>
              <a:t>EventWrite</a:t>
            </a:r>
          </a:p>
          <a:p>
            <a:pPr indent="0">
              <a:lnSpc>
                <a:spcPct val="150000"/>
              </a:lnSpc>
              <a:buFont typeface="Arial" panose="020B0604020202020204" pitchFamily="34" charset="0"/>
              <a:buNone/>
            </a:pPr>
            <a:r>
              <a:rPr lang="zh-CN" altLang="en-US" sz="1600" b="1" dirty="0">
                <a:solidFill>
                  <a:srgbClr val="FF0000"/>
                </a:solidFill>
                <a:latin typeface="MiSans Bold" panose="00000800000000000000" pitchFamily="2" charset="-122"/>
                <a:ea typeface="MiSans Bold" panose="00000800000000000000" pitchFamily="2" charset="-122"/>
              </a:rPr>
              <a:t>参数</a:t>
            </a:r>
            <a:r>
              <a:rPr lang="en-US" altLang="zh-CN" sz="1600" b="1" dirty="0">
                <a:solidFill>
                  <a:srgbClr val="FF0000"/>
                </a:solidFill>
                <a:latin typeface="MiSans Bold" panose="00000800000000000000" pitchFamily="2" charset="-122"/>
                <a:ea typeface="MiSans Bold" panose="00000800000000000000" pitchFamily="2" charset="-122"/>
              </a:rPr>
              <a:t>Once</a:t>
            </a:r>
            <a:r>
              <a:rPr lang="zh-CN" altLang="en-US" sz="1600" b="1" dirty="0">
                <a:solidFill>
                  <a:srgbClr val="FF0000"/>
                </a:solidFill>
                <a:latin typeface="MiSans Bold" panose="00000800000000000000" pitchFamily="2" charset="-122"/>
                <a:ea typeface="MiSans Bold" panose="00000800000000000000" pitchFamily="2" charset="-122"/>
              </a:rPr>
              <a:t>：表示只执行一次</a:t>
            </a:r>
          </a:p>
          <a:p>
            <a:pPr indent="0">
              <a:lnSpc>
                <a:spcPct val="150000"/>
              </a:lnSpc>
              <a:buFont typeface="Arial" panose="020B0604020202020204" pitchFamily="34" charset="0"/>
              <a:buNone/>
            </a:pPr>
            <a:r>
              <a:rPr lang="zh-CN" altLang="en-US" sz="1600" b="1" dirty="0">
                <a:latin typeface="MiSans Bold" panose="00000800000000000000" pitchFamily="2" charset="-122"/>
                <a:ea typeface="MiSans Bold" panose="00000800000000000000" pitchFamily="2" charset="-122"/>
              </a:rPr>
              <a:t>根据调用函数不同来设置</a:t>
            </a: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LOS_EventWrite(x,x,</a:t>
            </a:r>
            <a:r>
              <a:rPr lang="en-US" altLang="zh-CN" sz="1600" b="1" dirty="0">
                <a:solidFill>
                  <a:srgbClr val="FF0000"/>
                </a:solidFill>
                <a:latin typeface="MiSans Bold" panose="00000800000000000000" pitchFamily="2" charset="-122"/>
                <a:ea typeface="MiSans Bold" panose="00000800000000000000" pitchFamily="2" charset="-122"/>
              </a:rPr>
              <a:t>False</a:t>
            </a:r>
            <a:r>
              <a:rPr lang="en-US" altLang="zh-CN" sz="1600" b="1" dirty="0">
                <a:latin typeface="MiSans Bold" panose="00000800000000000000" pitchFamily="2" charset="-122"/>
                <a:ea typeface="MiSans Bold" panose="00000800000000000000" pitchFamily="2" charset="-122"/>
              </a:rPr>
              <a:t>)</a:t>
            </a:r>
            <a:endParaRPr lang="zh-CN" altLang="en-US" sz="1600" b="1" dirty="0">
              <a:latin typeface="MiSans Bold" panose="00000800000000000000" pitchFamily="2" charset="-122"/>
              <a:ea typeface="MiSans Bold" panose="00000800000000000000" pitchFamily="2" charset="-122"/>
            </a:endParaRPr>
          </a:p>
          <a:p>
            <a:pPr marL="285750" indent="-2857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LOS_EventWriteOnce(x,x,</a:t>
            </a:r>
            <a:r>
              <a:rPr lang="en-US" altLang="zh-CN" sz="1600" b="1" dirty="0">
                <a:solidFill>
                  <a:srgbClr val="FF0000"/>
                </a:solidFill>
                <a:latin typeface="MiSans Bold" panose="00000800000000000000" pitchFamily="2" charset="-122"/>
                <a:ea typeface="MiSans Bold" panose="00000800000000000000" pitchFamily="2" charset="-122"/>
                <a:sym typeface="+mn-ea"/>
              </a:rPr>
              <a:t>True</a:t>
            </a:r>
            <a:r>
              <a:rPr lang="en-US" altLang="zh-CN" sz="1600" b="1" dirty="0">
                <a:latin typeface="MiSans Bold" panose="00000800000000000000" pitchFamily="2" charset="-122"/>
                <a:ea typeface="MiSans Bold" panose="00000800000000000000" pitchFamily="2" charset="-122"/>
                <a:sym typeface="+mn-ea"/>
              </a:rPr>
              <a:t>)</a:t>
            </a:r>
            <a:endParaRPr lang="zh-CN" altLang="en-US" sz="1600" b="1" dirty="0">
              <a:latin typeface="MiSans Bold" panose="00000800000000000000" pitchFamily="2" charset="-122"/>
              <a:ea typeface="MiSans Bold" panose="00000800000000000000" pitchFamily="2" charset="-122"/>
            </a:endParaRPr>
          </a:p>
          <a:p>
            <a:pPr indent="0">
              <a:lnSpc>
                <a:spcPct val="150000"/>
              </a:lnSpc>
              <a:buFont typeface="Arial" panose="020B0604020202020204" pitchFamily="34" charset="0"/>
              <a:buNone/>
            </a:pPr>
            <a:r>
              <a:rPr lang="en-US" altLang="zh-CN" sz="1600" dirty="0">
                <a:latin typeface="MiSans Bold" panose="00000800000000000000" pitchFamily="2" charset="-122"/>
                <a:ea typeface="MiSans Bold" panose="00000800000000000000" pitchFamily="2" charset="-122"/>
              </a:rPr>
              <a:t>*WriteOnce</a:t>
            </a:r>
            <a:r>
              <a:rPr lang="zh-CN" altLang="en-US" sz="1600" dirty="0">
                <a:latin typeface="MiSans Bold" panose="00000800000000000000" pitchFamily="2" charset="-122"/>
                <a:ea typeface="MiSans Bold" panose="00000800000000000000" pitchFamily="2" charset="-122"/>
              </a:rPr>
              <a:t>是在解除</a:t>
            </a:r>
            <a:r>
              <a:rPr lang="zh-CN" altLang="en-US" sz="1600" dirty="0">
                <a:solidFill>
                  <a:srgbClr val="FF0000"/>
                </a:solidFill>
                <a:latin typeface="MiSans Bold" panose="00000800000000000000" pitchFamily="2" charset="-122"/>
                <a:ea typeface="MiSans Bold" panose="00000800000000000000" pitchFamily="2" charset="-122"/>
              </a:rPr>
              <a:t>一个</a:t>
            </a:r>
            <a:r>
              <a:rPr lang="zh-CN" altLang="en-US" sz="1600" dirty="0">
                <a:latin typeface="MiSans Bold" panose="00000800000000000000" pitchFamily="2" charset="-122"/>
                <a:ea typeface="MiSans Bold" panose="00000800000000000000" pitchFamily="2" charset="-122"/>
              </a:rPr>
              <a:t>线程的阻塞时调用，限制只能对链表上一个任务进行操作</a:t>
            </a:r>
          </a:p>
          <a:p>
            <a:pPr indent="0">
              <a:lnSpc>
                <a:spcPct val="150000"/>
              </a:lnSpc>
              <a:buFont typeface="Arial" panose="020B0604020202020204" pitchFamily="34" charset="0"/>
              <a:buNone/>
            </a:pPr>
            <a:r>
              <a:rPr lang="en-US" altLang="zh-CN" sz="1600" b="1" dirty="0">
                <a:latin typeface="MiSans Bold" panose="00000800000000000000" pitchFamily="2" charset="-122"/>
                <a:ea typeface="MiSans Bold" panose="00000800000000000000" pitchFamily="2" charset="-122"/>
              </a:rPr>
              <a:t> </a:t>
            </a:r>
            <a:endParaRPr lang="zh-CN" altLang="en-US" sz="1600" b="1" dirty="0">
              <a:latin typeface="MiSans Bold" panose="00000800000000000000" pitchFamily="2" charset="-122"/>
              <a:ea typeface="MiSans Bold" panose="00000800000000000000" pitchFamily="2" charset="-122"/>
            </a:endParaRPr>
          </a:p>
          <a:p>
            <a:pPr marL="171450" indent="-171450">
              <a:lnSpc>
                <a:spcPct val="150000"/>
              </a:lnSpc>
              <a:buFont typeface="Arial" panose="020B0604020202020204" pitchFamily="34" charset="0"/>
              <a:buChar char="•"/>
            </a:pPr>
            <a:endParaRPr lang="zh-CN" altLang="en-US" sz="1600" b="1" dirty="0">
              <a:latin typeface="MiSans Light" panose="00000400000000000000" pitchFamily="2" charset="-122"/>
              <a:ea typeface="MiSans Light" panose="00000400000000000000" pitchFamily="2" charset="-122"/>
              <a:sym typeface="+mn-ea"/>
            </a:endParaRPr>
          </a:p>
        </p:txBody>
      </p:sp>
      <p:pic>
        <p:nvPicPr>
          <p:cNvPr id="2" name="图片 1"/>
          <p:cNvPicPr>
            <a:picLocks noChangeAspect="1"/>
          </p:cNvPicPr>
          <p:nvPr/>
        </p:nvPicPr>
        <p:blipFill>
          <a:blip r:embed="rId2"/>
          <a:srcRect t="19034" r="-1585"/>
          <a:stretch>
            <a:fillRect/>
          </a:stretch>
        </p:blipFill>
        <p:spPr>
          <a:xfrm>
            <a:off x="728345" y="1269365"/>
            <a:ext cx="4883150" cy="4472940"/>
          </a:xfrm>
          <a:prstGeom prst="rect">
            <a:avLst/>
          </a:prstGeom>
        </p:spPr>
      </p:pic>
      <p:pic>
        <p:nvPicPr>
          <p:cNvPr id="3" name="图片 2"/>
          <p:cNvPicPr>
            <a:picLocks noChangeAspect="1"/>
          </p:cNvPicPr>
          <p:nvPr/>
        </p:nvPicPr>
        <p:blipFill>
          <a:blip r:embed="rId3"/>
          <a:stretch>
            <a:fillRect/>
          </a:stretch>
        </p:blipFill>
        <p:spPr>
          <a:xfrm>
            <a:off x="278765" y="605155"/>
            <a:ext cx="8754110" cy="361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87012" y="3529101"/>
            <a:ext cx="6722179" cy="2268313"/>
          </a:xfrm>
          <a:prstGeom prst="rect">
            <a:avLst/>
          </a:prstGeom>
          <a:noFill/>
        </p:spPr>
        <p:txBody>
          <a:bodyPr wrap="square" rtlCol="0">
            <a:spAutoFit/>
          </a:bodyPr>
          <a:lstStyle/>
          <a:p>
            <a:pPr>
              <a:lnSpc>
                <a:spcPct val="150000"/>
              </a:lnSpc>
            </a:pPr>
            <a:r>
              <a:rPr lang="zh-CN" altLang="en-US" sz="1600" b="1" dirty="0">
                <a:latin typeface="MiSans Bold" panose="00000800000000000000" pitchFamily="2" charset="-122"/>
                <a:ea typeface="MiSans Bold" panose="00000800000000000000" pitchFamily="2" charset="-122"/>
              </a:rPr>
              <a:t>常用宏定义</a:t>
            </a:r>
            <a:endParaRPr lang="en-US" altLang="zh-CN" sz="1600" b="1" dirty="0">
              <a:latin typeface="MiSans Bold" panose="00000800000000000000" pitchFamily="2" charset="-122"/>
              <a:ea typeface="MiSans Bold" panose="00000800000000000000" pitchFamily="2" charset="-122"/>
            </a:endParaRPr>
          </a:p>
          <a:p>
            <a:pPr marL="342900" indent="-342900">
              <a:lnSpc>
                <a:spcPct val="150000"/>
              </a:lnSpc>
              <a:buAutoNum type="arabicPeriod"/>
            </a:pPr>
            <a:r>
              <a:rPr lang="en-US" altLang="zh-CN" sz="1600" b="1" dirty="0">
                <a:latin typeface="MiSans Light" panose="00000400000000000000" pitchFamily="2" charset="-122"/>
                <a:ea typeface="MiSans Light" panose="00000400000000000000" pitchFamily="2" charset="-122"/>
              </a:rPr>
              <a:t>MUX_SPLIT_BIT</a:t>
            </a:r>
            <a:r>
              <a:rPr lang="zh-CN" altLang="en-US" sz="1600" b="1" dirty="0">
                <a:latin typeface="MiSans Light" panose="00000400000000000000" pitchFamily="2" charset="-122"/>
                <a:ea typeface="MiSans Light" panose="00000400000000000000" pitchFamily="2" charset="-122"/>
              </a:rPr>
              <a:t>：用来分割</a:t>
            </a:r>
            <a:r>
              <a:rPr lang="en-US" altLang="zh-CN" sz="1600" b="1" dirty="0">
                <a:latin typeface="MiSans Light" panose="00000400000000000000" pitchFamily="2" charset="-122"/>
                <a:ea typeface="MiSans Light" panose="00000400000000000000" pitchFamily="2" charset="-122"/>
              </a:rPr>
              <a:t>count</a:t>
            </a:r>
            <a:r>
              <a:rPr lang="zh-CN" altLang="en-US" sz="1600" b="1" dirty="0">
                <a:latin typeface="MiSans Light" panose="00000400000000000000" pitchFamily="2" charset="-122"/>
                <a:ea typeface="MiSans Light" panose="00000400000000000000" pitchFamily="2" charset="-122"/>
              </a:rPr>
              <a:t>和</a:t>
            </a:r>
            <a:r>
              <a:rPr lang="en-US" altLang="zh-CN" sz="1600" b="1" dirty="0">
                <a:latin typeface="MiSans Light" panose="00000400000000000000" pitchFamily="2" charset="-122"/>
                <a:ea typeface="MiSans Light" panose="00000400000000000000" pitchFamily="2" charset="-122"/>
              </a:rPr>
              <a:t>index</a:t>
            </a:r>
            <a:r>
              <a:rPr lang="zh-CN" altLang="en-US" sz="1600" b="1" dirty="0">
                <a:latin typeface="MiSans Light" panose="00000400000000000000" pitchFamily="2" charset="-122"/>
                <a:ea typeface="MiSans Light" panose="00000400000000000000" pitchFamily="2" charset="-122"/>
              </a:rPr>
              <a:t>的位数</a:t>
            </a:r>
            <a:endParaRPr lang="en-US" altLang="zh-CN" sz="1600" b="1" dirty="0">
              <a:latin typeface="MiSans Light" panose="00000400000000000000" pitchFamily="2" charset="-122"/>
              <a:ea typeface="MiSans Light" panose="00000400000000000000" pitchFamily="2" charset="-122"/>
            </a:endParaRPr>
          </a:p>
          <a:p>
            <a:pPr marL="342900" indent="-342900">
              <a:lnSpc>
                <a:spcPct val="150000"/>
              </a:lnSpc>
              <a:buAutoNum type="arabicPeriod"/>
            </a:pPr>
            <a:r>
              <a:rPr lang="en-US" altLang="zh-CN" sz="1600" b="1" dirty="0">
                <a:latin typeface="MiSans Light" panose="00000400000000000000" pitchFamily="2" charset="-122"/>
                <a:ea typeface="MiSans Light" panose="00000400000000000000" pitchFamily="2" charset="-122"/>
              </a:rPr>
              <a:t>SET_MUX_ID</a:t>
            </a:r>
            <a:r>
              <a:rPr lang="zh-CN" altLang="en-US" sz="1600" b="1" dirty="0">
                <a:latin typeface="MiSans Light" panose="00000400000000000000" pitchFamily="2" charset="-122"/>
                <a:ea typeface="MiSans Light" panose="00000400000000000000" pitchFamily="2" charset="-122"/>
              </a:rPr>
              <a:t>：更新互斥锁</a:t>
            </a:r>
            <a:r>
              <a:rPr lang="en-US" altLang="zh-CN" sz="1600" b="1" dirty="0">
                <a:latin typeface="MiSans Light" panose="00000400000000000000" pitchFamily="2" charset="-122"/>
                <a:ea typeface="MiSans Light" panose="00000400000000000000" pitchFamily="2" charset="-122"/>
              </a:rPr>
              <a:t>Id</a:t>
            </a:r>
            <a:r>
              <a:rPr lang="zh-CN" altLang="en-US" sz="1600" b="1" dirty="0">
                <a:latin typeface="MiSans Light" panose="00000400000000000000" pitchFamily="2" charset="-122"/>
                <a:ea typeface="MiSans Light" panose="00000400000000000000" pitchFamily="2" charset="-122"/>
              </a:rPr>
              <a:t>（互斥锁删除时用到）</a:t>
            </a:r>
            <a:endParaRPr lang="en-US" altLang="zh-CN" sz="1600" b="1" dirty="0">
              <a:latin typeface="MiSans Light" panose="00000400000000000000" pitchFamily="2" charset="-122"/>
              <a:ea typeface="MiSans Light" panose="00000400000000000000" pitchFamily="2" charset="-122"/>
            </a:endParaRPr>
          </a:p>
          <a:p>
            <a:pPr marL="342900" indent="-342900">
              <a:lnSpc>
                <a:spcPct val="150000"/>
              </a:lnSpc>
              <a:buAutoNum type="arabicPeriod"/>
            </a:pPr>
            <a:r>
              <a:rPr lang="en-US" altLang="zh-CN" sz="1600" b="1" dirty="0">
                <a:latin typeface="MiSans Light" panose="00000400000000000000" pitchFamily="2" charset="-122"/>
                <a:ea typeface="MiSans Light" panose="00000400000000000000" pitchFamily="2" charset="-122"/>
              </a:rPr>
              <a:t>GET_MUX_INDEX</a:t>
            </a:r>
            <a:r>
              <a:rPr lang="zh-CN" altLang="en-US" sz="1600" b="1" dirty="0">
                <a:latin typeface="MiSans Light" panose="00000400000000000000" pitchFamily="2" charset="-122"/>
                <a:ea typeface="MiSans Light" panose="00000400000000000000" pitchFamily="2" charset="-122"/>
              </a:rPr>
              <a:t>：获取</a:t>
            </a:r>
            <a:r>
              <a:rPr lang="en-US" altLang="zh-CN" sz="1600" b="1" dirty="0" err="1">
                <a:latin typeface="MiSans Light" panose="00000400000000000000" pitchFamily="2" charset="-122"/>
                <a:ea typeface="MiSans Light" panose="00000400000000000000" pitchFamily="2" charset="-122"/>
              </a:rPr>
              <a:t>muxId</a:t>
            </a:r>
            <a:r>
              <a:rPr lang="zh-CN" altLang="en-US" sz="1600" b="1" dirty="0">
                <a:latin typeface="MiSans Light" panose="00000400000000000000" pitchFamily="2" charset="-122"/>
                <a:ea typeface="MiSans Light" panose="00000400000000000000" pitchFamily="2" charset="-122"/>
              </a:rPr>
              <a:t>低</a:t>
            </a:r>
            <a:r>
              <a:rPr lang="en-US" altLang="zh-CN" sz="1600" b="1" dirty="0">
                <a:latin typeface="MiSans Light" panose="00000400000000000000" pitchFamily="2" charset="-122"/>
                <a:ea typeface="MiSans Light" panose="00000400000000000000" pitchFamily="2" charset="-122"/>
              </a:rPr>
              <a:t>16</a:t>
            </a:r>
            <a:r>
              <a:rPr lang="zh-CN" altLang="en-US" sz="1600" b="1" dirty="0">
                <a:latin typeface="MiSans Light" panose="00000400000000000000" pitchFamily="2" charset="-122"/>
                <a:ea typeface="MiSans Light" panose="00000400000000000000" pitchFamily="2" charset="-122"/>
              </a:rPr>
              <a:t>位（</a:t>
            </a:r>
            <a:r>
              <a:rPr lang="en-US" altLang="zh-CN" sz="1600" b="1" dirty="0">
                <a:latin typeface="MiSans Light" panose="00000400000000000000" pitchFamily="2" charset="-122"/>
                <a:ea typeface="MiSans Light" panose="00000400000000000000" pitchFamily="2" charset="-122"/>
              </a:rPr>
              <a:t>Index</a:t>
            </a:r>
            <a:r>
              <a:rPr lang="zh-CN" altLang="en-US" sz="1600" b="1" dirty="0">
                <a:latin typeface="MiSans Light" panose="00000400000000000000" pitchFamily="2" charset="-122"/>
                <a:ea typeface="MiSans Light" panose="00000400000000000000" pitchFamily="2" charset="-122"/>
              </a:rPr>
              <a:t>）</a:t>
            </a:r>
            <a:endParaRPr lang="en-US" altLang="zh-CN" sz="1600" b="1" dirty="0">
              <a:latin typeface="MiSans Light" panose="00000400000000000000" pitchFamily="2" charset="-122"/>
              <a:ea typeface="MiSans Light" panose="00000400000000000000" pitchFamily="2" charset="-122"/>
            </a:endParaRPr>
          </a:p>
          <a:p>
            <a:pPr marL="342900" indent="-342900">
              <a:lnSpc>
                <a:spcPct val="150000"/>
              </a:lnSpc>
              <a:buAutoNum type="arabicPeriod"/>
            </a:pPr>
            <a:r>
              <a:rPr lang="en-US" altLang="zh-CN" sz="1600" b="1" dirty="0">
                <a:latin typeface="MiSans Light" panose="00000400000000000000" pitchFamily="2" charset="-122"/>
                <a:ea typeface="MiSans Light" panose="00000400000000000000" pitchFamily="2" charset="-122"/>
              </a:rPr>
              <a:t>GET_MUX_COUNT</a:t>
            </a:r>
            <a:r>
              <a:rPr lang="zh-CN" altLang="en-US" sz="1600" b="1" dirty="0">
                <a:latin typeface="MiSans Light" panose="00000400000000000000" pitchFamily="2" charset="-122"/>
                <a:ea typeface="MiSans Light" panose="00000400000000000000" pitchFamily="2" charset="-122"/>
              </a:rPr>
              <a:t>：获取</a:t>
            </a:r>
            <a:r>
              <a:rPr lang="en-US" altLang="zh-CN" sz="1600" b="1" dirty="0" err="1">
                <a:latin typeface="MiSans Light" panose="00000400000000000000" pitchFamily="2" charset="-122"/>
                <a:ea typeface="MiSans Light" panose="00000400000000000000" pitchFamily="2" charset="-122"/>
              </a:rPr>
              <a:t>muxId</a:t>
            </a:r>
            <a:r>
              <a:rPr lang="zh-CN" altLang="en-US" sz="1600" b="1" dirty="0">
                <a:latin typeface="MiSans Light" panose="00000400000000000000" pitchFamily="2" charset="-122"/>
                <a:ea typeface="MiSans Light" panose="00000400000000000000" pitchFamily="2" charset="-122"/>
              </a:rPr>
              <a:t>高</a:t>
            </a:r>
            <a:r>
              <a:rPr lang="en-US" altLang="zh-CN" sz="1600" b="1" dirty="0">
                <a:latin typeface="MiSans Light" panose="00000400000000000000" pitchFamily="2" charset="-122"/>
                <a:ea typeface="MiSans Light" panose="00000400000000000000" pitchFamily="2" charset="-122"/>
              </a:rPr>
              <a:t>16</a:t>
            </a:r>
            <a:r>
              <a:rPr lang="zh-CN" altLang="en-US" sz="1600" b="1" dirty="0">
                <a:latin typeface="MiSans Light" panose="00000400000000000000" pitchFamily="2" charset="-122"/>
                <a:ea typeface="MiSans Light" panose="00000400000000000000" pitchFamily="2" charset="-122"/>
              </a:rPr>
              <a:t>位（</a:t>
            </a:r>
            <a:r>
              <a:rPr lang="en-US" altLang="zh-CN" sz="1600" b="1" dirty="0">
                <a:latin typeface="MiSans Light" panose="00000400000000000000" pitchFamily="2" charset="-122"/>
                <a:ea typeface="MiSans Light" panose="00000400000000000000" pitchFamily="2" charset="-122"/>
              </a:rPr>
              <a:t> count </a:t>
            </a:r>
            <a:r>
              <a:rPr lang="zh-CN" altLang="en-US" sz="1600" b="1" dirty="0">
                <a:latin typeface="MiSans Light" panose="00000400000000000000" pitchFamily="2" charset="-122"/>
                <a:ea typeface="MiSans Light" panose="00000400000000000000" pitchFamily="2" charset="-122"/>
              </a:rPr>
              <a:t>）</a:t>
            </a:r>
            <a:endParaRPr lang="en-US" altLang="zh-CN" sz="1600" b="1" dirty="0">
              <a:latin typeface="MiSans Light" panose="00000400000000000000" pitchFamily="2" charset="-122"/>
              <a:ea typeface="MiSans Light" panose="00000400000000000000" pitchFamily="2" charset="-122"/>
            </a:endParaRPr>
          </a:p>
          <a:p>
            <a:pPr marL="342900" indent="-342900">
              <a:lnSpc>
                <a:spcPct val="150000"/>
              </a:lnSpc>
              <a:buAutoNum type="arabicPeriod"/>
            </a:pPr>
            <a:r>
              <a:rPr lang="en-US" altLang="zh-CN" sz="1600" b="1" dirty="0">
                <a:latin typeface="MiSans Light" panose="00000400000000000000" pitchFamily="2" charset="-122"/>
                <a:ea typeface="MiSans Light" panose="00000400000000000000" pitchFamily="2" charset="-122"/>
              </a:rPr>
              <a:t>GET_MUX</a:t>
            </a:r>
            <a:r>
              <a:rPr lang="zh-CN" altLang="en-US" sz="1600" b="1" dirty="0">
                <a:latin typeface="MiSans Light" panose="00000400000000000000" pitchFamily="2" charset="-122"/>
                <a:ea typeface="MiSans Light" panose="00000400000000000000" pitchFamily="2" charset="-122"/>
              </a:rPr>
              <a:t>：从互斥锁池中获取指定互斥锁</a:t>
            </a:r>
            <a:r>
              <a:rPr lang="en-US" altLang="zh-CN" sz="1600" b="1" dirty="0">
                <a:latin typeface="MiSans Light" panose="00000400000000000000" pitchFamily="2" charset="-122"/>
                <a:ea typeface="MiSans Light" panose="00000400000000000000" pitchFamily="2" charset="-122"/>
              </a:rPr>
              <a:t>Id</a:t>
            </a:r>
            <a:r>
              <a:rPr lang="zh-CN" altLang="en-US" sz="1600" b="1" dirty="0">
                <a:latin typeface="MiSans Light" panose="00000400000000000000" pitchFamily="2" charset="-122"/>
                <a:ea typeface="MiSans Light" panose="00000400000000000000" pitchFamily="2" charset="-122"/>
              </a:rPr>
              <a:t>对应的互斥锁控制块</a:t>
            </a:r>
            <a:endParaRPr lang="en-US" altLang="zh-CN" sz="1600" b="1" dirty="0">
              <a:latin typeface="MiSans Light" panose="00000400000000000000" pitchFamily="2" charset="-122"/>
              <a:ea typeface="MiSans Light" panose="00000400000000000000" pitchFamily="2" charset="-122"/>
            </a:endParaRPr>
          </a:p>
        </p:txBody>
      </p:sp>
      <p:pic>
        <p:nvPicPr>
          <p:cNvPr id="3" name="图片 2"/>
          <p:cNvPicPr>
            <a:picLocks noChangeAspect="1"/>
          </p:cNvPicPr>
          <p:nvPr/>
        </p:nvPicPr>
        <p:blipFill>
          <a:blip r:embed="rId2"/>
          <a:stretch>
            <a:fillRect/>
          </a:stretch>
        </p:blipFill>
        <p:spPr>
          <a:xfrm>
            <a:off x="493381" y="1060586"/>
            <a:ext cx="8799308" cy="234797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7655" y="348615"/>
            <a:ext cx="9686290" cy="4707890"/>
          </a:xfrm>
          <a:prstGeom prst="rect">
            <a:avLst/>
          </a:prstGeom>
        </p:spPr>
      </p:pic>
      <p:sp>
        <p:nvSpPr>
          <p:cNvPr id="12" name="文本框 11"/>
          <p:cNvSpPr txBox="1"/>
          <p:nvPr/>
        </p:nvSpPr>
        <p:spPr>
          <a:xfrm>
            <a:off x="6468745" y="900430"/>
            <a:ext cx="5031740" cy="2702560"/>
          </a:xfrm>
          <a:prstGeom prst="rect">
            <a:avLst/>
          </a:prstGeom>
          <a:noFill/>
        </p:spPr>
        <p:txBody>
          <a:bodyPr wrap="square" rtlCol="0">
            <a:no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rPr>
              <a:t>Os</a:t>
            </a:r>
            <a:r>
              <a:rPr lang="zh-CN" altLang="en-US" sz="1600" b="1" dirty="0">
                <a:latin typeface="MiSans Bold" panose="00000800000000000000" pitchFamily="2" charset="-122"/>
                <a:ea typeface="MiSans Bold" panose="00000800000000000000" pitchFamily="2" charset="-122"/>
              </a:rPr>
              <a:t>EventWrite</a:t>
            </a:r>
            <a:endParaRPr lang="zh-CN" altLang="en-US" sz="16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sym typeface="+mn-ea"/>
              </a:rPr>
              <a:t>1.</a:t>
            </a:r>
            <a:r>
              <a:rPr lang="zh-CN" altLang="en-US" sz="1600" b="1" dirty="0">
                <a:latin typeface="MiSans Light" panose="00000400000000000000" pitchFamily="2" charset="-122"/>
                <a:ea typeface="MiSans Light" panose="00000400000000000000" pitchFamily="2" charset="-122"/>
                <a:sym typeface="+mn-ea"/>
              </a:rPr>
              <a:t>首先会写入检验</a:t>
            </a:r>
          </a:p>
          <a:p>
            <a:pPr marL="171450" indent="-1714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sym typeface="+mn-ea"/>
              </a:rPr>
              <a:t>2.</a:t>
            </a:r>
            <a:r>
              <a:rPr lang="zh-CN" altLang="en-US" sz="1600" b="1" dirty="0">
                <a:latin typeface="MiSans Light" panose="00000400000000000000" pitchFamily="2" charset="-122"/>
                <a:ea typeface="MiSans Light" panose="00000400000000000000" pitchFamily="2" charset="-122"/>
                <a:sym typeface="+mn-ea"/>
              </a:rPr>
              <a:t>然后加锁</a:t>
            </a:r>
          </a:p>
          <a:p>
            <a:pPr marL="171450" indent="-171450">
              <a:lnSpc>
                <a:spcPct val="150000"/>
              </a:lnSpc>
              <a:buFont typeface="Arial" panose="020B0604020202020204" pitchFamily="34" charset="0"/>
              <a:buChar char="•"/>
            </a:pPr>
            <a:r>
              <a:rPr lang="en-US" altLang="zh-CN" sz="1600" b="1" dirty="0">
                <a:latin typeface="MiSans Light" panose="00000400000000000000" pitchFamily="2" charset="-122"/>
                <a:ea typeface="MiSans Light" panose="00000400000000000000" pitchFamily="2" charset="-122"/>
                <a:sym typeface="+mn-ea"/>
              </a:rPr>
              <a:t>3.</a:t>
            </a:r>
            <a:r>
              <a:rPr lang="zh-CN" altLang="en-US" sz="1600" b="1" dirty="0">
                <a:latin typeface="MiSans Light" panose="00000400000000000000" pitchFamily="2" charset="-122"/>
                <a:ea typeface="MiSans Light" panose="00000400000000000000" pitchFamily="2" charset="-122"/>
                <a:sym typeface="+mn-ea"/>
              </a:rPr>
              <a:t>调用</a:t>
            </a:r>
            <a:r>
              <a:rPr lang="en-US" altLang="zh-CN" sz="1600" b="1" dirty="0">
                <a:latin typeface="MiSans Bold" panose="00000800000000000000" pitchFamily="2" charset="-122"/>
                <a:ea typeface="MiSans Bold" panose="00000800000000000000" pitchFamily="2" charset="-122"/>
                <a:sym typeface="+mn-ea"/>
              </a:rPr>
              <a:t>Os</a:t>
            </a:r>
            <a:r>
              <a:rPr lang="zh-CN" altLang="en-US" sz="1600" b="1" dirty="0">
                <a:latin typeface="MiSans Bold" panose="00000800000000000000" pitchFamily="2" charset="-122"/>
                <a:ea typeface="MiSans Bold" panose="00000800000000000000" pitchFamily="2" charset="-122"/>
                <a:sym typeface="+mn-ea"/>
              </a:rPr>
              <a:t>EventWrite</a:t>
            </a:r>
            <a:r>
              <a:rPr lang="en-US" altLang="zh-CN" sz="1600" b="1" dirty="0">
                <a:latin typeface="MiSans Bold" panose="00000800000000000000" pitchFamily="2" charset="-122"/>
                <a:ea typeface="MiSans Bold" panose="00000800000000000000" pitchFamily="2" charset="-122"/>
                <a:sym typeface="+mn-ea"/>
              </a:rPr>
              <a:t>Unsafe,</a:t>
            </a:r>
            <a:r>
              <a:rPr lang="zh-CN" altLang="en-US" sz="1600" b="1" dirty="0">
                <a:solidFill>
                  <a:srgbClr val="FF0000"/>
                </a:solidFill>
                <a:latin typeface="MiSans Light" panose="00000400000000000000" pitchFamily="2" charset="-122"/>
                <a:ea typeface="MiSans Light" panose="00000400000000000000" pitchFamily="2" charset="-122"/>
                <a:sym typeface="+mn-ea"/>
              </a:rPr>
              <a:t>需要传入一个引用类型的</a:t>
            </a:r>
            <a:r>
              <a:rPr lang="en-US" altLang="zh-CN" sz="1600" b="1" dirty="0">
                <a:solidFill>
                  <a:srgbClr val="FF0000"/>
                </a:solidFill>
                <a:latin typeface="微软雅黑" panose="020B0503020204020204" charset="-122"/>
                <a:ea typeface="微软雅黑" panose="020B0503020204020204" charset="-122"/>
                <a:sym typeface="+mn-ea"/>
              </a:rPr>
              <a:t>exitFlag</a:t>
            </a:r>
            <a:r>
              <a:rPr lang="zh-CN" altLang="en-US" sz="1600" b="1" dirty="0">
                <a:solidFill>
                  <a:srgbClr val="FF0000"/>
                </a:solidFill>
                <a:latin typeface="微软雅黑" panose="020B0503020204020204" charset="-122"/>
                <a:ea typeface="微软雅黑" panose="020B0503020204020204" charset="-122"/>
                <a:sym typeface="+mn-ea"/>
              </a:rPr>
              <a:t>，</a:t>
            </a:r>
            <a:r>
              <a:rPr lang="zh-CN" altLang="en-US" sz="1600" b="1" dirty="0">
                <a:solidFill>
                  <a:srgbClr val="FF0000"/>
                </a:solidFill>
                <a:latin typeface="MiSans Light" panose="00000400000000000000" pitchFamily="2" charset="-122"/>
                <a:ea typeface="MiSans Light" panose="00000400000000000000" pitchFamily="2" charset="-122"/>
                <a:sym typeface="+mn-ea"/>
              </a:rPr>
              <a:t>在</a:t>
            </a:r>
            <a:r>
              <a:rPr lang="en-US" altLang="zh-CN" sz="1600" b="1" dirty="0">
                <a:solidFill>
                  <a:srgbClr val="FF0000"/>
                </a:solidFill>
                <a:latin typeface="微软雅黑" panose="020B0503020204020204" charset="-122"/>
                <a:ea typeface="微软雅黑" panose="020B0503020204020204" charset="-122"/>
                <a:sym typeface="+mn-ea"/>
              </a:rPr>
              <a:t>exitFlag</a:t>
            </a:r>
            <a:r>
              <a:rPr lang="zh-CN" altLang="en-US" sz="1600" b="1" dirty="0">
                <a:solidFill>
                  <a:srgbClr val="FF0000"/>
                </a:solidFill>
                <a:latin typeface="MiSans Light" panose="00000400000000000000" pitchFamily="2" charset="-122"/>
                <a:ea typeface="MiSans Light" panose="00000400000000000000" pitchFamily="2" charset="-122"/>
                <a:sym typeface="+mn-ea"/>
              </a:rPr>
              <a:t>本身上做操作</a:t>
            </a:r>
          </a:p>
          <a:p>
            <a:pPr marL="171450" indent="-171450">
              <a:lnSpc>
                <a:spcPct val="150000"/>
              </a:lnSpc>
              <a:buFont typeface="Arial" panose="020B0604020202020204" pitchFamily="34" charset="0"/>
              <a:buChar char="•"/>
            </a:pPr>
            <a:r>
              <a:rPr lang="en-US" altLang="zh-CN" sz="1600" b="1" dirty="0">
                <a:solidFill>
                  <a:srgbClr val="FF0000"/>
                </a:solidFill>
                <a:latin typeface="MiSans Light" panose="00000400000000000000" pitchFamily="2" charset="-122"/>
                <a:ea typeface="MiSans Light" panose="00000400000000000000" pitchFamily="2" charset="-122"/>
                <a:sym typeface="+mn-ea"/>
              </a:rPr>
              <a:t>4.</a:t>
            </a:r>
            <a:r>
              <a:rPr lang="zh-CN" altLang="en-US" sz="1600" b="1" dirty="0">
                <a:solidFill>
                  <a:srgbClr val="FF0000"/>
                </a:solidFill>
                <a:latin typeface="MiSans Light" panose="00000400000000000000" pitchFamily="2" charset="-122"/>
                <a:ea typeface="MiSans Light" panose="00000400000000000000" pitchFamily="2" charset="-122"/>
                <a:sym typeface="+mn-ea"/>
              </a:rPr>
              <a:t>根据</a:t>
            </a:r>
            <a:r>
              <a:rPr lang="en-US" altLang="zh-CN" sz="1600" b="1" dirty="0">
                <a:solidFill>
                  <a:srgbClr val="FF0000"/>
                </a:solidFill>
                <a:latin typeface="微软雅黑" panose="020B0503020204020204" charset="-122"/>
                <a:ea typeface="微软雅黑" panose="020B0503020204020204" charset="-122"/>
                <a:sym typeface="+mn-ea"/>
              </a:rPr>
              <a:t>exitFlag</a:t>
            </a:r>
            <a:r>
              <a:rPr lang="zh-CN" altLang="en-US" sz="1600" b="1" dirty="0">
                <a:solidFill>
                  <a:srgbClr val="FF0000"/>
                </a:solidFill>
                <a:latin typeface="MiSans Light" panose="00000400000000000000" pitchFamily="2" charset="-122"/>
                <a:ea typeface="MiSans Light" panose="00000400000000000000" pitchFamily="2" charset="-122"/>
                <a:sym typeface="+mn-ea"/>
              </a:rPr>
              <a:t>作出是否可调度的判断</a:t>
            </a:r>
            <a:endParaRPr lang="en-US" altLang="zh-CN" sz="1600" b="1" dirty="0">
              <a:solidFill>
                <a:srgbClr val="FF0000"/>
              </a:solidFill>
              <a:latin typeface="MiSans Bold" panose="00000800000000000000" pitchFamily="2" charset="-122"/>
              <a:ea typeface="MiSans Bold" panose="00000800000000000000" pitchFamily="2" charset="-122"/>
              <a:sym typeface="+mn-ea"/>
            </a:endParaRPr>
          </a:p>
          <a:p>
            <a:pPr marL="171450" indent="-171450">
              <a:lnSpc>
                <a:spcPct val="150000"/>
              </a:lnSpc>
              <a:buFont typeface="Arial" panose="020B0604020202020204" pitchFamily="34" charset="0"/>
              <a:buChar char="•"/>
            </a:pPr>
            <a:endParaRPr lang="en-US" altLang="zh-CN" sz="1600" b="1" dirty="0">
              <a:solidFill>
                <a:srgbClr val="FF0000"/>
              </a:solidFill>
              <a:latin typeface="MiSans Bold" panose="00000800000000000000" pitchFamily="2" charset="-122"/>
              <a:ea typeface="MiSans Bold" panose="00000800000000000000" pitchFamily="2" charset="-122"/>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82550" y="435610"/>
            <a:ext cx="9347835" cy="5986780"/>
          </a:xfrm>
          <a:prstGeom prst="rect">
            <a:avLst/>
          </a:prstGeom>
        </p:spPr>
      </p:pic>
      <p:sp>
        <p:nvSpPr>
          <p:cNvPr id="12" name="文本框 11"/>
          <p:cNvSpPr txBox="1"/>
          <p:nvPr/>
        </p:nvSpPr>
        <p:spPr>
          <a:xfrm>
            <a:off x="7814310" y="838835"/>
            <a:ext cx="4377690" cy="263017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600" b="1" dirty="0">
                <a:latin typeface="MiSans Bold" panose="00000800000000000000" pitchFamily="2" charset="-122"/>
                <a:ea typeface="MiSans Bold" panose="00000800000000000000" pitchFamily="2" charset="-122"/>
                <a:sym typeface="+mn-ea"/>
              </a:rPr>
              <a:t>Os</a:t>
            </a:r>
            <a:r>
              <a:rPr lang="zh-CN" altLang="en-US" sz="1600" b="1" dirty="0">
                <a:latin typeface="MiSans Bold" panose="00000800000000000000" pitchFamily="2" charset="-122"/>
                <a:ea typeface="MiSans Bold" panose="00000800000000000000" pitchFamily="2" charset="-122"/>
                <a:sym typeface="+mn-ea"/>
              </a:rPr>
              <a:t>EventWrite</a:t>
            </a:r>
            <a:r>
              <a:rPr lang="en-US" altLang="zh-CN" sz="1600" b="1" dirty="0">
                <a:latin typeface="MiSans Bold" panose="00000800000000000000" pitchFamily="2" charset="-122"/>
                <a:ea typeface="MiSans Bold" panose="00000800000000000000" pitchFamily="2" charset="-122"/>
                <a:sym typeface="+mn-ea"/>
              </a:rPr>
              <a:t>Unsafe</a:t>
            </a:r>
          </a:p>
          <a:p>
            <a:pPr indent="0">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逻辑与操作，根据参数</a:t>
            </a:r>
            <a:r>
              <a:rPr lang="en-US" altLang="zh-CN" sz="1600" dirty="0">
                <a:latin typeface="微软雅黑" panose="020B0503020204020204" charset="-122"/>
                <a:ea typeface="微软雅黑" panose="020B0503020204020204" charset="-122"/>
                <a:sym typeface="+mn-ea"/>
              </a:rPr>
              <a:t>event</a:t>
            </a:r>
            <a:r>
              <a:rPr lang="zh-CN" altLang="en-US" sz="1600" dirty="0">
                <a:latin typeface="微软雅黑" panose="020B0503020204020204" charset="-122"/>
                <a:ea typeface="微软雅黑" panose="020B0503020204020204" charset="-122"/>
                <a:sym typeface="+mn-ea"/>
              </a:rPr>
              <a:t>写入事件控制块的事件集合</a:t>
            </a:r>
          </a:p>
          <a:p>
            <a:pPr indent="0">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遍历等待该事件的任务链表</a:t>
            </a:r>
            <a:endParaRPr lang="zh-CN" altLang="en-US" sz="1600" dirty="0">
              <a:latin typeface="微软雅黑" panose="020B0503020204020204" charset="-122"/>
              <a:ea typeface="微软雅黑" panose="020B0503020204020204" charset="-122"/>
            </a:endParaRPr>
          </a:p>
          <a:p>
            <a:pPr indent="457200">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若判断恢复任务，则需要申请一次调度</a:t>
            </a:r>
          </a:p>
          <a:p>
            <a:pPr indent="457200">
              <a:lnSpc>
                <a:spcPct val="150000"/>
              </a:lnSpc>
              <a:buFont typeface="Arial" panose="020B0604020202020204" pitchFamily="34" charset="0"/>
              <a:buNone/>
            </a:pPr>
            <a:r>
              <a:rPr lang="zh-CN" altLang="en-US" sz="1600" dirty="0">
                <a:latin typeface="微软雅黑" panose="020B0503020204020204" charset="-122"/>
                <a:ea typeface="微软雅黑" panose="020B0503020204020204" charset="-122"/>
                <a:sym typeface="+mn-ea"/>
              </a:rPr>
              <a:t>若只处理一次则退出循环</a:t>
            </a:r>
            <a:endParaRPr lang="zh-CN" altLang="en-US" sz="1600" dirty="0">
              <a:latin typeface="微软雅黑" panose="020B0503020204020204" charset="-122"/>
              <a:ea typeface="微软雅黑" panose="020B0503020204020204" charset="-122"/>
            </a:endParaRPr>
          </a:p>
          <a:p>
            <a:pPr indent="0">
              <a:lnSpc>
                <a:spcPct val="150000"/>
              </a:lnSpc>
              <a:buFont typeface="Arial" panose="020B0604020202020204" pitchFamily="34" charset="0"/>
              <a:buNone/>
            </a:pPr>
            <a:endParaRPr lang="zh-CN" altLang="en-US" sz="1400" dirty="0">
              <a:latin typeface="微软雅黑" panose="020B0503020204020204" charset="-122"/>
              <a:ea typeface="微软雅黑" panose="020B0503020204020204" charset="-122"/>
            </a:endParaRPr>
          </a:p>
        </p:txBody>
      </p:sp>
      <p:cxnSp>
        <p:nvCxnSpPr>
          <p:cNvPr id="8" name="肘形连接符 7"/>
          <p:cNvCxnSpPr/>
          <p:nvPr/>
        </p:nvCxnSpPr>
        <p:spPr>
          <a:xfrm>
            <a:off x="1150620" y="3768090"/>
            <a:ext cx="10090150" cy="2686050"/>
          </a:xfrm>
          <a:prstGeom prst="bentConnector3">
            <a:avLst>
              <a:gd name="adj1" fmla="val 100050"/>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9" name="矩形 8"/>
          <p:cNvSpPr/>
          <p:nvPr/>
        </p:nvSpPr>
        <p:spPr>
          <a:xfrm>
            <a:off x="290830" y="1522730"/>
            <a:ext cx="5532120" cy="16129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p:cNvSpPr txBox="1"/>
          <p:nvPr/>
        </p:nvSpPr>
        <p:spPr>
          <a:xfrm>
            <a:off x="6234430" y="4326890"/>
            <a:ext cx="3589655" cy="1724660"/>
          </a:xfrm>
          <a:prstGeom prst="rect">
            <a:avLst/>
          </a:prstGeom>
          <a:noFill/>
        </p:spPr>
        <p:txBody>
          <a:bodyPr wrap="square" rtlCol="0">
            <a:noAutofit/>
          </a:bodyPr>
          <a:lstStyle/>
          <a:p>
            <a:pPr indent="0">
              <a:lnSpc>
                <a:spcPct val="150000"/>
              </a:lnSpc>
              <a:buFont typeface="Arial" panose="020B0604020202020204" pitchFamily="34" charset="0"/>
              <a:buNone/>
            </a:pPr>
            <a:r>
              <a:rPr lang="en-US" altLang="zh-CN" sz="1600" b="1" dirty="0">
                <a:solidFill>
                  <a:srgbClr val="FF0000"/>
                </a:solidFill>
                <a:latin typeface="微软雅黑" panose="020B0503020204020204" charset="-122"/>
                <a:ea typeface="微软雅黑" panose="020B0503020204020204" charset="-122"/>
                <a:sym typeface="+mn-ea"/>
              </a:rPr>
              <a:t>*exitFlag</a:t>
            </a:r>
            <a:r>
              <a:rPr lang="zh-CN" altLang="en-US" sz="1600" b="1" dirty="0">
                <a:solidFill>
                  <a:srgbClr val="FF0000"/>
                </a:solidFill>
                <a:latin typeface="微软雅黑" panose="020B0503020204020204" charset="-122"/>
                <a:ea typeface="微软雅黑" panose="020B0503020204020204" charset="-122"/>
                <a:sym typeface="+mn-ea"/>
              </a:rPr>
              <a:t>是调用该函数时传入的引用类型，和</a:t>
            </a:r>
            <a:r>
              <a:rPr lang="en-US" altLang="zh-CN" sz="1600" b="1" dirty="0">
                <a:solidFill>
                  <a:srgbClr val="FF0000"/>
                </a:solidFill>
                <a:latin typeface="微软雅黑" panose="020B0503020204020204" charset="-122"/>
                <a:ea typeface="微软雅黑" panose="020B0503020204020204" charset="-122"/>
                <a:sym typeface="+mn-ea"/>
              </a:rPr>
              <a:t>OsEventResume</a:t>
            </a:r>
            <a:r>
              <a:rPr lang="zh-CN" altLang="en-US" sz="1600" b="1" dirty="0">
                <a:solidFill>
                  <a:srgbClr val="FF0000"/>
                </a:solidFill>
                <a:latin typeface="微软雅黑" panose="020B0503020204020204" charset="-122"/>
                <a:ea typeface="微软雅黑" panose="020B0503020204020204" charset="-122"/>
                <a:sym typeface="+mn-ea"/>
              </a:rPr>
              <a:t>函数中的一个变量同名了，容易混淆</a:t>
            </a:r>
          </a:p>
          <a:p>
            <a:pPr indent="0">
              <a:lnSpc>
                <a:spcPct val="150000"/>
              </a:lnSpc>
              <a:buFont typeface="Arial" panose="020B0604020202020204" pitchFamily="34" charset="0"/>
              <a:buNone/>
            </a:pPr>
            <a:r>
              <a:rPr lang="zh-CN" altLang="en-US" sz="1600" b="1" dirty="0">
                <a:latin typeface="微软雅黑" panose="020B0503020204020204" charset="-122"/>
                <a:ea typeface="微软雅黑" panose="020B0503020204020204" charset="-122"/>
                <a:sym typeface="+mn-ea"/>
              </a:rPr>
              <a:t>若引用不为空且当前存在任务被唤醒，需要发起一次调度，则将传入的</a:t>
            </a:r>
            <a:r>
              <a:rPr lang="en-US" altLang="zh-CN" sz="1600" b="1" dirty="0">
                <a:latin typeface="微软雅黑" panose="020B0503020204020204" charset="-122"/>
                <a:ea typeface="微软雅黑" panose="020B0503020204020204" charset="-122"/>
                <a:sym typeface="+mn-ea"/>
              </a:rPr>
              <a:t>exitFlag</a:t>
            </a:r>
            <a:r>
              <a:rPr lang="zh-CN" altLang="en-US" sz="1600" b="1" dirty="0">
                <a:latin typeface="微软雅黑" panose="020B0503020204020204" charset="-122"/>
                <a:ea typeface="微软雅黑" panose="020B0503020204020204" charset="-122"/>
                <a:sym typeface="+mn-ea"/>
              </a:rPr>
              <a:t>置</a:t>
            </a:r>
            <a:r>
              <a:rPr lang="en-US" altLang="zh-CN" sz="1600" b="1" dirty="0">
                <a:latin typeface="微软雅黑" panose="020B0503020204020204" charset="-122"/>
                <a:ea typeface="微软雅黑" panose="020B0503020204020204" charset="-122"/>
                <a:sym typeface="+mn-ea"/>
              </a:rPr>
              <a:t>1</a:t>
            </a:r>
          </a:p>
        </p:txBody>
      </p:sp>
      <p:cxnSp>
        <p:nvCxnSpPr>
          <p:cNvPr id="4" name="直接箭头连接符 3"/>
          <p:cNvCxnSpPr>
            <a:stCxn id="2" idx="1"/>
          </p:cNvCxnSpPr>
          <p:nvPr/>
        </p:nvCxnSpPr>
        <p:spPr>
          <a:xfrm flipH="1">
            <a:off x="2562860" y="5189220"/>
            <a:ext cx="3671570" cy="49784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5250" y="568960"/>
            <a:ext cx="10625455" cy="4218940"/>
          </a:xfrm>
          <a:prstGeom prst="rect">
            <a:avLst/>
          </a:prstGeom>
        </p:spPr>
      </p:pic>
      <p:sp>
        <p:nvSpPr>
          <p:cNvPr id="12" name="文本框 11"/>
          <p:cNvSpPr txBox="1"/>
          <p:nvPr/>
        </p:nvSpPr>
        <p:spPr>
          <a:xfrm>
            <a:off x="7113905" y="3977640"/>
            <a:ext cx="4377690" cy="829945"/>
          </a:xfrm>
          <a:prstGeom prst="rect">
            <a:avLst/>
          </a:prstGeom>
          <a:noFill/>
        </p:spPr>
        <p:txBody>
          <a:bodyPr wrap="square" rtlCol="0">
            <a:spAutoFit/>
          </a:bodyPr>
          <a:lstStyle/>
          <a:p>
            <a:pPr indent="0">
              <a:lnSpc>
                <a:spcPct val="150000"/>
              </a:lnSpc>
              <a:buFont typeface="Arial" panose="020B0604020202020204" pitchFamily="34" charset="0"/>
              <a:buNone/>
            </a:pPr>
            <a:r>
              <a:rPr lang="zh-CN" altLang="en-US" sz="1600" dirty="0">
                <a:solidFill>
                  <a:srgbClr val="FF0000"/>
                </a:solidFill>
                <a:latin typeface="微软雅黑" panose="020B0503020204020204" charset="-122"/>
                <a:ea typeface="微软雅黑" panose="020B0503020204020204" charset="-122"/>
              </a:rPr>
              <a:t>易混淆：这里的</a:t>
            </a:r>
            <a:r>
              <a:rPr lang="en-US" altLang="zh-CN" sz="1600" dirty="0">
                <a:solidFill>
                  <a:srgbClr val="FF0000"/>
                </a:solidFill>
                <a:latin typeface="微软雅黑" panose="020B0503020204020204" charset="-122"/>
                <a:ea typeface="微软雅黑" panose="020B0503020204020204" charset="-122"/>
              </a:rPr>
              <a:t>exitFlag</a:t>
            </a:r>
            <a:r>
              <a:rPr lang="zh-CN" altLang="en-US" sz="1600" dirty="0">
                <a:solidFill>
                  <a:srgbClr val="FF0000"/>
                </a:solidFill>
                <a:latin typeface="微软雅黑" panose="020B0503020204020204" charset="-122"/>
                <a:ea typeface="微软雅黑" panose="020B0503020204020204" charset="-122"/>
              </a:rPr>
              <a:t>是函数内的临时变量，不是最开始传入的参数，只用于外部判断</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757554" y="864889"/>
            <a:ext cx="4717276" cy="2076450"/>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sz="1600" b="1" dirty="0">
                <a:latin typeface="MiSans Bold" panose="00000800000000000000" pitchFamily="2" charset="-122"/>
                <a:ea typeface="MiSans Bold" panose="00000800000000000000" pitchFamily="2" charset="-122"/>
              </a:rPr>
              <a:t>EventClear清除事件</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用来清除指定的事件类型</a:t>
            </a:r>
          </a:p>
          <a:p>
            <a:pPr marL="171450" indent="-171450">
              <a:lnSpc>
                <a:spcPct val="150000"/>
              </a:lnSpc>
              <a:buFont typeface="Arial" panose="020B0604020202020204" pitchFamily="34" charset="0"/>
              <a:buChar char="•"/>
            </a:pPr>
            <a:endParaRPr lang="zh-CN" altLang="en-US" sz="1400" b="1"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函数参数为事件结构体`eventCB`和要清除的事件类型`events`。清除事件时首先会进行结构体参数是否为空的校验。</a:t>
            </a:r>
          </a:p>
        </p:txBody>
      </p:sp>
      <p:pic>
        <p:nvPicPr>
          <p:cNvPr id="3" name="图片 2"/>
          <p:cNvPicPr>
            <a:picLocks noChangeAspect="1"/>
          </p:cNvPicPr>
          <p:nvPr/>
        </p:nvPicPr>
        <p:blipFill>
          <a:blip r:embed="rId2"/>
          <a:srcRect l="-385" t="-721" r="14459" b="393"/>
          <a:stretch>
            <a:fillRect/>
          </a:stretch>
        </p:blipFill>
        <p:spPr>
          <a:xfrm>
            <a:off x="182245" y="778510"/>
            <a:ext cx="6636385" cy="333502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1780" y="716915"/>
            <a:ext cx="8745220" cy="4732655"/>
          </a:xfrm>
          <a:prstGeom prst="rect">
            <a:avLst/>
          </a:prstGeom>
        </p:spPr>
      </p:pic>
      <p:sp>
        <p:nvSpPr>
          <p:cNvPr id="12" name="文本框 11"/>
          <p:cNvSpPr txBox="1"/>
          <p:nvPr/>
        </p:nvSpPr>
        <p:spPr>
          <a:xfrm>
            <a:off x="6757554" y="864889"/>
            <a:ext cx="4717276" cy="1106805"/>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sz="1600" b="1" dirty="0">
                <a:latin typeface="MiSans Bold" panose="00000800000000000000" pitchFamily="2" charset="-122"/>
                <a:ea typeface="MiSans Bold" panose="00000800000000000000" pitchFamily="2" charset="-122"/>
              </a:rPr>
              <a:t>EventDestroy销毁事件</a:t>
            </a:r>
          </a:p>
          <a:p>
            <a:pPr marL="171450" indent="-171450">
              <a:lnSpc>
                <a:spcPct val="150000"/>
              </a:lnSpc>
              <a:buFont typeface="Arial" panose="020B0604020202020204" pitchFamily="34" charset="0"/>
              <a:buChar char="•"/>
            </a:pPr>
            <a:r>
              <a:rPr lang="zh-CN" altLang="en-US" sz="1400" b="1" dirty="0">
                <a:latin typeface="MiSans Light" panose="00000400000000000000" pitchFamily="2" charset="-122"/>
                <a:ea typeface="MiSans Light" panose="00000400000000000000" pitchFamily="2" charset="-122"/>
              </a:rPr>
              <a:t>函数参数为事件结构体，销毁事件时首先会进行结构体参数是否为空的校验。</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4775009" y="3551319"/>
            <a:ext cx="2641982" cy="829945"/>
          </a:xfrm>
          <a:prstGeom prst="rect">
            <a:avLst/>
          </a:prstGeom>
          <a:noFill/>
        </p:spPr>
        <p:txBody>
          <a:bodyPr wrap="square" rtlCol="0">
            <a:spAutoFit/>
          </a:bodyPr>
          <a:lstStyle/>
          <a:p>
            <a:pPr algn="ctr"/>
            <a:r>
              <a:rPr lang="zh-CN" altLang="en-US" sz="4800" dirty="0">
                <a:solidFill>
                  <a:srgbClr val="56678F"/>
                </a:solidFill>
                <a:latin typeface="MiSans Bold" panose="00000800000000000000" pitchFamily="2" charset="-122"/>
                <a:ea typeface="MiSans Bold" panose="00000800000000000000" pitchFamily="2" charset="-122"/>
              </a:rPr>
              <a:t>死锁</a:t>
            </a:r>
          </a:p>
        </p:txBody>
      </p:sp>
      <p:sp>
        <p:nvSpPr>
          <p:cNvPr id="12" name="文本框 11"/>
          <p:cNvSpPr txBox="1"/>
          <p:nvPr/>
        </p:nvSpPr>
        <p:spPr>
          <a:xfrm>
            <a:off x="4775009" y="2909007"/>
            <a:ext cx="2641982" cy="830997"/>
          </a:xfrm>
          <a:prstGeom prst="rect">
            <a:avLst/>
          </a:prstGeom>
          <a:noFill/>
        </p:spPr>
        <p:txBody>
          <a:bodyPr wrap="square" rtlCol="0">
            <a:spAutoFit/>
          </a:bodyPr>
          <a:lstStyle/>
          <a:p>
            <a:pPr algn="ctr"/>
            <a:r>
              <a:rPr lang="en-US" altLang="zh-CN" sz="4800" dirty="0">
                <a:solidFill>
                  <a:schemeClr val="bg2">
                    <a:lumMod val="90000"/>
                  </a:schemeClr>
                </a:solidFill>
                <a:latin typeface="MiSans Bold" panose="00000800000000000000" pitchFamily="2" charset="-122"/>
                <a:ea typeface="MiSans Bold" panose="00000800000000000000" pitchFamily="2" charset="-122"/>
              </a:rPr>
              <a:t>04</a:t>
            </a:r>
            <a:endParaRPr lang="zh-CN" altLang="en-US" sz="4800" dirty="0">
              <a:solidFill>
                <a:schemeClr val="bg2">
                  <a:lumMod val="90000"/>
                </a:schemeClr>
              </a:solidFill>
              <a:latin typeface="MiSans Bold" panose="00000800000000000000" pitchFamily="2" charset="-122"/>
              <a:ea typeface="MiSans Bold" panose="00000800000000000000" pitchFamily="2"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3"/>
          <a:stretch>
            <a:fillRect/>
          </a:stretch>
        </p:blipFill>
        <p:spPr>
          <a:xfrm>
            <a:off x="547370" y="837565"/>
            <a:ext cx="10604500" cy="543433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3815" y="1788795"/>
            <a:ext cx="6096000" cy="922020"/>
          </a:xfrm>
          <a:prstGeom prst="rect">
            <a:avLst/>
          </a:prstGeom>
          <a:noFill/>
        </p:spPr>
        <p:txBody>
          <a:bodyPr wrap="square" rtlCol="0" anchor="t">
            <a:spAutoFit/>
          </a:bodyPr>
          <a:lstStyle/>
          <a:p>
            <a:r>
              <a:rPr lang="zh-CN" altLang="en-US"/>
              <a:t>自旋锁是指当一个线程在获取锁时，如果锁已经被其它线程获取，那么该线程将循环等待，并不断判断是否能够成功获取锁，直到获取到锁才会退出循环</a:t>
            </a:r>
          </a:p>
        </p:txBody>
      </p:sp>
      <p:sp>
        <p:nvSpPr>
          <p:cNvPr id="3" name="文本框 2"/>
          <p:cNvSpPr txBox="1"/>
          <p:nvPr/>
        </p:nvSpPr>
        <p:spPr>
          <a:xfrm>
            <a:off x="1299210" y="3029585"/>
            <a:ext cx="6096000" cy="1198880"/>
          </a:xfrm>
          <a:prstGeom prst="rect">
            <a:avLst/>
          </a:prstGeom>
          <a:noFill/>
        </p:spPr>
        <p:txBody>
          <a:bodyPr wrap="square" rtlCol="0" anchor="t">
            <a:spAutoFit/>
          </a:bodyPr>
          <a:lstStyle/>
          <a:p>
            <a:r>
              <a:rPr lang="zh-CN" altLang="en-US"/>
              <a:t>对于互斥锁，如果锁已经被占用，锁申请者会被阻塞；但是自旋锁不会引起调用者阻塞，会一直循环检测自旋锁是否已经被释放。自旋锁用于多核不同CPU核对资源的互斥访问，互斥锁用于同一CPU核内不同任务对资源的互斥访问。</a:t>
            </a:r>
          </a:p>
        </p:txBody>
      </p:sp>
      <p:sp>
        <p:nvSpPr>
          <p:cNvPr id="4" name="文本框 3"/>
          <p:cNvSpPr txBox="1"/>
          <p:nvPr/>
        </p:nvSpPr>
        <p:spPr>
          <a:xfrm>
            <a:off x="1313815" y="755015"/>
            <a:ext cx="4064000" cy="521970"/>
          </a:xfrm>
          <a:prstGeom prst="rect">
            <a:avLst/>
          </a:prstGeom>
          <a:noFill/>
        </p:spPr>
        <p:txBody>
          <a:bodyPr wrap="square" rtlCol="0">
            <a:spAutoFit/>
          </a:bodyPr>
          <a:lstStyle/>
          <a:p>
            <a:r>
              <a:rPr lang="zh-CN" altLang="en-US" sz="2800" b="1"/>
              <a:t>一些概念：</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727617" y="2272677"/>
            <a:ext cx="4193169" cy="2028184"/>
          </a:xfrm>
          <a:prstGeom prst="rect">
            <a:avLst/>
          </a:prstGeom>
          <a:noFill/>
        </p:spPr>
        <p:txBody>
          <a:bodyPr wrap="square" rtlCol="0">
            <a:spAutoFit/>
          </a:bodyPr>
          <a:lstStyle/>
          <a:p>
            <a:pPr>
              <a:lnSpc>
                <a:spcPct val="150000"/>
              </a:lnSpc>
            </a:pPr>
            <a:r>
              <a:rPr lang="en-US" altLang="zh-CN" sz="1600" dirty="0" err="1">
                <a:latin typeface="+mn-ea"/>
              </a:rPr>
              <a:t>rawLock</a:t>
            </a:r>
            <a:r>
              <a:rPr lang="en-US" altLang="zh-CN" sz="1600" dirty="0">
                <a:latin typeface="+mn-ea"/>
              </a:rPr>
              <a:t>:</a:t>
            </a:r>
          </a:p>
          <a:p>
            <a:pPr>
              <a:lnSpc>
                <a:spcPct val="150000"/>
              </a:lnSpc>
            </a:pPr>
            <a:r>
              <a:rPr lang="zh-CN" altLang="en-US" sz="1600" dirty="0">
                <a:latin typeface="+mn-ea"/>
              </a:rPr>
              <a:t>这个自旋锁是否成功占有的标志</a:t>
            </a:r>
            <a:endParaRPr lang="en-US" altLang="zh-CN" sz="1600" dirty="0">
              <a:latin typeface="+mn-ea"/>
            </a:endParaRPr>
          </a:p>
          <a:p>
            <a:pPr>
              <a:lnSpc>
                <a:spcPct val="150000"/>
              </a:lnSpc>
            </a:pPr>
            <a:r>
              <a:rPr lang="zh-CN" altLang="en-US" sz="1600" dirty="0">
                <a:latin typeface="+mn-ea"/>
              </a:rPr>
              <a:t>为</a:t>
            </a:r>
            <a:r>
              <a:rPr lang="en-US" altLang="zh-CN" sz="1600" dirty="0">
                <a:latin typeface="+mn-ea"/>
              </a:rPr>
              <a:t>0</a:t>
            </a:r>
            <a:r>
              <a:rPr lang="zh-CN" altLang="en-US" sz="1600" dirty="0">
                <a:latin typeface="+mn-ea"/>
              </a:rPr>
              <a:t>时，没有被持有；</a:t>
            </a:r>
            <a:endParaRPr lang="en-US" altLang="zh-CN" sz="1600" dirty="0">
              <a:latin typeface="+mn-ea"/>
            </a:endParaRPr>
          </a:p>
          <a:p>
            <a:pPr>
              <a:lnSpc>
                <a:spcPct val="150000"/>
              </a:lnSpc>
            </a:pPr>
            <a:r>
              <a:rPr lang="zh-CN" altLang="en-US" sz="1600" dirty="0">
                <a:latin typeface="+mn-ea"/>
              </a:rPr>
              <a:t>为</a:t>
            </a:r>
            <a:r>
              <a:rPr lang="en-US" altLang="zh-CN" sz="1600" dirty="0">
                <a:latin typeface="+mn-ea"/>
              </a:rPr>
              <a:t>1</a:t>
            </a:r>
            <a:r>
              <a:rPr lang="zh-CN" altLang="en-US" sz="1600" dirty="0">
                <a:latin typeface="+mn-ea"/>
              </a:rPr>
              <a:t>时，成功被持有；</a:t>
            </a:r>
            <a:endParaRPr lang="en-US" altLang="zh-CN" sz="1600" dirty="0">
              <a:latin typeface="+mn-ea"/>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a:p>
            <a:pPr marL="171450" indent="-171450">
              <a:lnSpc>
                <a:spcPct val="150000"/>
              </a:lnSpc>
              <a:buFont typeface="Arial" panose="020B0604020202020204" pitchFamily="34" charset="0"/>
              <a:buChar char="•"/>
            </a:pPr>
            <a:endParaRPr lang="zh-CN" altLang="en-US" sz="1050" dirty="0">
              <a:latin typeface="MiSans Light" panose="00000400000000000000" pitchFamily="2" charset="-122"/>
              <a:ea typeface="MiSans Light" panose="00000400000000000000" pitchFamily="2" charset="-122"/>
            </a:endParaRPr>
          </a:p>
        </p:txBody>
      </p:sp>
      <p:sp>
        <p:nvSpPr>
          <p:cNvPr id="4" name="文本框 3"/>
          <p:cNvSpPr txBox="1"/>
          <p:nvPr/>
        </p:nvSpPr>
        <p:spPr>
          <a:xfrm>
            <a:off x="419172" y="820741"/>
            <a:ext cx="4092606" cy="461665"/>
          </a:xfrm>
          <a:prstGeom prst="rect">
            <a:avLst/>
          </a:prstGeom>
          <a:noFill/>
        </p:spPr>
        <p:txBody>
          <a:bodyPr wrap="square" rtlCol="0">
            <a:spAutoFit/>
          </a:bodyPr>
          <a:lstStyle/>
          <a:p>
            <a:r>
              <a:rPr lang="zh-CN" altLang="en-US" sz="2400" b="1" dirty="0">
                <a:latin typeface="+mj-lt"/>
              </a:rPr>
              <a:t>自旋锁</a:t>
            </a:r>
            <a:r>
              <a:rPr lang="en-US" altLang="zh-CN" sz="2400" b="1" dirty="0">
                <a:latin typeface="+mj-lt"/>
              </a:rPr>
              <a:t>(</a:t>
            </a:r>
            <a:r>
              <a:rPr lang="en-US" altLang="zh-CN" sz="2400" b="1" dirty="0" err="1">
                <a:latin typeface="+mj-lt"/>
              </a:rPr>
              <a:t>SpinLock</a:t>
            </a:r>
            <a:r>
              <a:rPr lang="en-US" altLang="zh-CN" sz="2400" b="1" dirty="0">
                <a:latin typeface="+mj-lt"/>
              </a:rPr>
              <a:t>)</a:t>
            </a:r>
            <a:r>
              <a:rPr lang="zh-CN" altLang="en-US" sz="2400" b="1" dirty="0">
                <a:latin typeface="+mj-lt"/>
              </a:rPr>
              <a:t>结构体</a:t>
            </a:r>
          </a:p>
        </p:txBody>
      </p:sp>
      <p:sp>
        <p:nvSpPr>
          <p:cNvPr id="5" name="文本框 4"/>
          <p:cNvSpPr txBox="1"/>
          <p:nvPr/>
        </p:nvSpPr>
        <p:spPr>
          <a:xfrm>
            <a:off x="9321554" y="774355"/>
            <a:ext cx="1540806" cy="369332"/>
          </a:xfrm>
          <a:prstGeom prst="rect">
            <a:avLst/>
          </a:prstGeom>
          <a:noFill/>
        </p:spPr>
        <p:txBody>
          <a:bodyPr wrap="none" rtlCol="0">
            <a:spAutoFit/>
          </a:bodyPr>
          <a:lstStyle/>
          <a:p>
            <a:r>
              <a:rPr lang="en-US" altLang="zh-CN" dirty="0" err="1"/>
              <a:t>los_spinlock.h</a:t>
            </a:r>
            <a:endParaRPr lang="zh-CN" altLang="en-US" dirty="0"/>
          </a:p>
        </p:txBody>
      </p:sp>
      <p:pic>
        <p:nvPicPr>
          <p:cNvPr id="6" name="图片 5"/>
          <p:cNvPicPr>
            <a:picLocks noChangeAspect="1"/>
          </p:cNvPicPr>
          <p:nvPr/>
        </p:nvPicPr>
        <p:blipFill>
          <a:blip r:embed="rId2"/>
          <a:stretch>
            <a:fillRect/>
          </a:stretch>
        </p:blipFill>
        <p:spPr>
          <a:xfrm>
            <a:off x="647065" y="2572385"/>
            <a:ext cx="6115050" cy="14287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67865" y="416712"/>
            <a:ext cx="1723549" cy="400110"/>
          </a:xfrm>
          <a:prstGeom prst="rect">
            <a:avLst/>
          </a:prstGeom>
          <a:noFill/>
        </p:spPr>
        <p:txBody>
          <a:bodyPr wrap="none" rtlCol="0">
            <a:spAutoFit/>
          </a:bodyPr>
          <a:lstStyle/>
          <a:p>
            <a:r>
              <a:rPr lang="zh-CN" altLang="en-US" sz="2000" b="1" dirty="0"/>
              <a:t>主要函数接口</a:t>
            </a:r>
          </a:p>
        </p:txBody>
      </p:sp>
      <p:sp>
        <p:nvSpPr>
          <p:cNvPr id="7" name="文本框 6"/>
          <p:cNvSpPr txBox="1"/>
          <p:nvPr/>
        </p:nvSpPr>
        <p:spPr>
          <a:xfrm>
            <a:off x="9321554" y="774355"/>
            <a:ext cx="1540806" cy="369332"/>
          </a:xfrm>
          <a:prstGeom prst="rect">
            <a:avLst/>
          </a:prstGeom>
          <a:noFill/>
        </p:spPr>
        <p:txBody>
          <a:bodyPr wrap="none" rtlCol="0">
            <a:spAutoFit/>
          </a:bodyPr>
          <a:lstStyle/>
          <a:p>
            <a:r>
              <a:rPr lang="en-US" altLang="zh-CN" dirty="0" err="1"/>
              <a:t>los_spinlock.h</a:t>
            </a:r>
            <a:endParaRPr lang="zh-CN" altLang="en-US" dirty="0"/>
          </a:p>
        </p:txBody>
      </p:sp>
      <p:pic>
        <p:nvPicPr>
          <p:cNvPr id="2" name="图片 1"/>
          <p:cNvPicPr>
            <a:picLocks noChangeAspect="1"/>
          </p:cNvPicPr>
          <p:nvPr/>
        </p:nvPicPr>
        <p:blipFill>
          <a:blip r:embed="rId2"/>
          <a:stretch>
            <a:fillRect/>
          </a:stretch>
        </p:blipFill>
        <p:spPr>
          <a:xfrm>
            <a:off x="467995" y="1242695"/>
            <a:ext cx="6817995" cy="51803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6C321EC-3EA0-B201-F1FE-0D2FE25BC9EA}"/>
              </a:ext>
            </a:extLst>
          </p:cNvPr>
          <p:cNvPicPr>
            <a:picLocks noChangeAspect="1"/>
          </p:cNvPicPr>
          <p:nvPr/>
        </p:nvPicPr>
        <p:blipFill>
          <a:blip r:embed="rId2"/>
          <a:stretch>
            <a:fillRect/>
          </a:stretch>
        </p:blipFill>
        <p:spPr>
          <a:xfrm>
            <a:off x="9289556" y="413013"/>
            <a:ext cx="2536538" cy="5872176"/>
          </a:xfrm>
          <a:prstGeom prst="rect">
            <a:avLst/>
          </a:prstGeom>
        </p:spPr>
      </p:pic>
      <p:pic>
        <p:nvPicPr>
          <p:cNvPr id="11" name="图片 10">
            <a:extLst>
              <a:ext uri="{FF2B5EF4-FFF2-40B4-BE49-F238E27FC236}">
                <a16:creationId xmlns:a16="http://schemas.microsoft.com/office/drawing/2014/main" id="{9E8C881A-D22C-D22E-6379-6A6F61F03D43}"/>
              </a:ext>
            </a:extLst>
          </p:cNvPr>
          <p:cNvPicPr>
            <a:picLocks noChangeAspect="1"/>
          </p:cNvPicPr>
          <p:nvPr/>
        </p:nvPicPr>
        <p:blipFill rotWithShape="1">
          <a:blip r:embed="rId3"/>
          <a:srcRect l="494"/>
          <a:stretch/>
        </p:blipFill>
        <p:spPr>
          <a:xfrm>
            <a:off x="673089" y="1354210"/>
            <a:ext cx="8757472" cy="4689153"/>
          </a:xfrm>
          <a:prstGeom prst="rect">
            <a:avLst/>
          </a:prstGeom>
        </p:spPr>
      </p:pic>
      <p:sp>
        <p:nvSpPr>
          <p:cNvPr id="12" name="文本框 11">
            <a:extLst>
              <a:ext uri="{FF2B5EF4-FFF2-40B4-BE49-F238E27FC236}">
                <a16:creationId xmlns:a16="http://schemas.microsoft.com/office/drawing/2014/main" id="{D9325C9B-5BFF-2F52-D4A4-A065E497EF07}"/>
              </a:ext>
            </a:extLst>
          </p:cNvPr>
          <p:cNvSpPr txBox="1"/>
          <p:nvPr/>
        </p:nvSpPr>
        <p:spPr>
          <a:xfrm>
            <a:off x="134082" y="160988"/>
            <a:ext cx="6558676" cy="504049"/>
          </a:xfrm>
          <a:prstGeom prst="rect">
            <a:avLst/>
          </a:prstGeom>
          <a:noFill/>
        </p:spPr>
        <p:txBody>
          <a:bodyPr wrap="square" rtlCol="0">
            <a:spAutoFit/>
          </a:bodyPr>
          <a:lstStyle/>
          <a:p>
            <a:pPr>
              <a:lnSpc>
                <a:spcPct val="150000"/>
              </a:lnSpc>
            </a:pPr>
            <a:r>
              <a:rPr lang="zh-CN" altLang="en-US" sz="2000" b="1" dirty="0">
                <a:latin typeface="MiSans Bold" panose="00000800000000000000" pitchFamily="2" charset="-122"/>
                <a:ea typeface="MiSans Bold" panose="00000800000000000000" pitchFamily="2" charset="-122"/>
              </a:rPr>
              <a:t>互斥锁初始化（</a:t>
            </a:r>
            <a:r>
              <a:rPr lang="en-US" altLang="zh-CN" sz="2000" b="1" dirty="0" err="1">
                <a:latin typeface="MiSans Bold" panose="00000800000000000000" pitchFamily="2" charset="-122"/>
                <a:ea typeface="MiSans Bold" panose="00000800000000000000" pitchFamily="2" charset="-122"/>
              </a:rPr>
              <a:t>g_unusedMuxList</a:t>
            </a:r>
            <a:r>
              <a:rPr lang="en-US" altLang="zh-CN" sz="2000" b="1" dirty="0">
                <a:latin typeface="MiSans Bold" panose="00000800000000000000" pitchFamily="2" charset="-122"/>
                <a:ea typeface="MiSans Bold" panose="00000800000000000000" pitchFamily="2" charset="-122"/>
              </a:rPr>
              <a:t> </a:t>
            </a:r>
            <a:r>
              <a:rPr lang="zh-CN" altLang="en-US" sz="2000" b="1" dirty="0">
                <a:latin typeface="MiSans Bold" panose="00000800000000000000" pitchFamily="2" charset="-122"/>
                <a:ea typeface="MiSans Bold" panose="00000800000000000000" pitchFamily="2" charset="-122"/>
              </a:rPr>
              <a:t>和 </a:t>
            </a:r>
            <a:r>
              <a:rPr lang="en-US" altLang="zh-CN" sz="2000" b="1" dirty="0" err="1">
                <a:latin typeface="MiSans Bold" panose="00000800000000000000" pitchFamily="2" charset="-122"/>
                <a:ea typeface="MiSans Bold" panose="00000800000000000000" pitchFamily="2" charset="-122"/>
              </a:rPr>
              <a:t>g_allMux</a:t>
            </a:r>
            <a:r>
              <a:rPr lang="zh-CN" altLang="en-US" b="1" dirty="0">
                <a:latin typeface="MiSans Bold" panose="00000800000000000000" pitchFamily="2" charset="-122"/>
                <a:ea typeface="MiSans Bold" panose="00000800000000000000" pitchFamily="2" charset="-122"/>
              </a:rPr>
              <a:t>）</a:t>
            </a:r>
            <a:endParaRPr lang="en-US" altLang="zh-CN" b="1" dirty="0">
              <a:latin typeface="MiSans Bold" panose="00000800000000000000" pitchFamily="2" charset="-122"/>
              <a:ea typeface="MiSans Bold" panose="00000800000000000000"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6"/>
          <a:stretch>
            <a:fillRect/>
          </a:stretch>
        </p:blipFill>
        <p:spPr>
          <a:xfrm>
            <a:off x="535305" y="552450"/>
            <a:ext cx="5619750" cy="2114550"/>
          </a:xfrm>
          <a:prstGeom prst="rect">
            <a:avLst/>
          </a:prstGeom>
        </p:spPr>
      </p:pic>
      <p:pic>
        <p:nvPicPr>
          <p:cNvPr id="3" name="图片 2"/>
          <p:cNvPicPr>
            <a:picLocks noChangeAspect="1"/>
          </p:cNvPicPr>
          <p:nvPr>
            <p:custDataLst>
              <p:tags r:id="rId2"/>
            </p:custDataLst>
          </p:nvPr>
        </p:nvPicPr>
        <p:blipFill>
          <a:blip r:embed="rId7"/>
          <a:stretch>
            <a:fillRect/>
          </a:stretch>
        </p:blipFill>
        <p:spPr>
          <a:xfrm>
            <a:off x="535305" y="2911475"/>
            <a:ext cx="5953125" cy="1914525"/>
          </a:xfrm>
          <a:prstGeom prst="rect">
            <a:avLst/>
          </a:prstGeom>
        </p:spPr>
      </p:pic>
      <p:sp>
        <p:nvSpPr>
          <p:cNvPr id="4" name="文本框 3"/>
          <p:cNvSpPr txBox="1"/>
          <p:nvPr/>
        </p:nvSpPr>
        <p:spPr>
          <a:xfrm>
            <a:off x="7771130" y="619125"/>
            <a:ext cx="4064000" cy="1198880"/>
          </a:xfrm>
          <a:prstGeom prst="rect">
            <a:avLst/>
          </a:prstGeom>
          <a:noFill/>
        </p:spPr>
        <p:txBody>
          <a:bodyPr wrap="square" rtlCol="0">
            <a:spAutoFit/>
          </a:bodyPr>
          <a:lstStyle/>
          <a:p>
            <a:r>
              <a:rPr lang="zh-CN" altLang="en-US"/>
              <a:t>暂停任务调用</a:t>
            </a:r>
          </a:p>
          <a:p>
            <a:r>
              <a:rPr lang="zh-CN" altLang="en-US"/>
              <a:t>检查死锁</a:t>
            </a:r>
          </a:p>
          <a:p>
            <a:r>
              <a:rPr lang="zh-CN" altLang="en-US"/>
              <a:t>汇编函数申请锁</a:t>
            </a:r>
          </a:p>
          <a:p>
            <a:r>
              <a:rPr lang="zh-CN" altLang="en-US"/>
              <a:t>记录时间</a:t>
            </a:r>
          </a:p>
        </p:txBody>
      </p:sp>
      <p:sp>
        <p:nvSpPr>
          <p:cNvPr id="5" name="文本框 4"/>
          <p:cNvSpPr txBox="1"/>
          <p:nvPr>
            <p:custDataLst>
              <p:tags r:id="rId3"/>
            </p:custDataLst>
          </p:nvPr>
        </p:nvSpPr>
        <p:spPr>
          <a:xfrm>
            <a:off x="7897495" y="2911475"/>
            <a:ext cx="4064000" cy="1476375"/>
          </a:xfrm>
          <a:prstGeom prst="rect">
            <a:avLst/>
          </a:prstGeom>
          <a:noFill/>
        </p:spPr>
        <p:txBody>
          <a:bodyPr wrap="square" rtlCol="0">
            <a:spAutoFit/>
          </a:bodyPr>
          <a:lstStyle/>
          <a:p>
            <a:r>
              <a:rPr lang="zh-CN" altLang="en-US"/>
              <a:t>暂停任务调用</a:t>
            </a:r>
          </a:p>
          <a:p>
            <a:r>
              <a:rPr lang="zh-CN" altLang="en-US"/>
              <a:t>检查死锁</a:t>
            </a:r>
          </a:p>
          <a:p>
            <a:r>
              <a:rPr lang="zh-CN" altLang="en-US"/>
              <a:t>汇编函数申请锁</a:t>
            </a:r>
          </a:p>
          <a:p>
            <a:r>
              <a:rPr lang="zh-CN" altLang="en-US"/>
              <a:t>如果成功：</a:t>
            </a:r>
          </a:p>
          <a:p>
            <a:pPr indent="457200"/>
            <a:r>
              <a:rPr lang="zh-CN" altLang="en-US"/>
              <a:t>记录时间</a:t>
            </a:r>
          </a:p>
        </p:txBody>
      </p:sp>
      <p:pic>
        <p:nvPicPr>
          <p:cNvPr id="6" name="图片 5"/>
          <p:cNvPicPr>
            <a:picLocks noChangeAspect="1"/>
          </p:cNvPicPr>
          <p:nvPr>
            <p:custDataLst>
              <p:tags r:id="rId4"/>
            </p:custDataLst>
          </p:nvPr>
        </p:nvPicPr>
        <p:blipFill>
          <a:blip r:embed="rId8"/>
          <a:stretch>
            <a:fillRect/>
          </a:stretch>
        </p:blipFill>
        <p:spPr>
          <a:xfrm>
            <a:off x="535305" y="5307330"/>
            <a:ext cx="6134100" cy="7905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7"/>
          <a:stretch>
            <a:fillRect/>
          </a:stretch>
        </p:blipFill>
        <p:spPr>
          <a:xfrm>
            <a:off x="518160" y="867410"/>
            <a:ext cx="5781675" cy="1352550"/>
          </a:xfrm>
          <a:prstGeom prst="rect">
            <a:avLst/>
          </a:prstGeom>
        </p:spPr>
      </p:pic>
      <p:pic>
        <p:nvPicPr>
          <p:cNvPr id="3" name="图片 2"/>
          <p:cNvPicPr>
            <a:picLocks noChangeAspect="1"/>
          </p:cNvPicPr>
          <p:nvPr>
            <p:custDataLst>
              <p:tags r:id="rId2"/>
            </p:custDataLst>
          </p:nvPr>
        </p:nvPicPr>
        <p:blipFill>
          <a:blip r:embed="rId8"/>
          <a:stretch>
            <a:fillRect/>
          </a:stretch>
        </p:blipFill>
        <p:spPr>
          <a:xfrm>
            <a:off x="518160" y="2684780"/>
            <a:ext cx="7210425" cy="904875"/>
          </a:xfrm>
          <a:prstGeom prst="rect">
            <a:avLst/>
          </a:prstGeom>
        </p:spPr>
      </p:pic>
      <p:pic>
        <p:nvPicPr>
          <p:cNvPr id="4" name="图片 3"/>
          <p:cNvPicPr>
            <a:picLocks noChangeAspect="1"/>
          </p:cNvPicPr>
          <p:nvPr>
            <p:custDataLst>
              <p:tags r:id="rId3"/>
            </p:custDataLst>
          </p:nvPr>
        </p:nvPicPr>
        <p:blipFill>
          <a:blip r:embed="rId9"/>
          <a:stretch>
            <a:fillRect/>
          </a:stretch>
        </p:blipFill>
        <p:spPr>
          <a:xfrm>
            <a:off x="518160" y="4390390"/>
            <a:ext cx="7505700" cy="847725"/>
          </a:xfrm>
          <a:prstGeom prst="rect">
            <a:avLst/>
          </a:prstGeom>
        </p:spPr>
      </p:pic>
      <p:sp>
        <p:nvSpPr>
          <p:cNvPr id="6" name="文本框 5"/>
          <p:cNvSpPr txBox="1"/>
          <p:nvPr/>
        </p:nvSpPr>
        <p:spPr>
          <a:xfrm>
            <a:off x="8362950" y="946785"/>
            <a:ext cx="4064000" cy="922020"/>
          </a:xfrm>
          <a:prstGeom prst="rect">
            <a:avLst/>
          </a:prstGeom>
          <a:noFill/>
        </p:spPr>
        <p:txBody>
          <a:bodyPr wrap="square" rtlCol="0">
            <a:spAutoFit/>
          </a:bodyPr>
          <a:lstStyle/>
          <a:p>
            <a:r>
              <a:rPr lang="zh-CN" altLang="en-US"/>
              <a:t>跟踪记录解锁时间</a:t>
            </a:r>
          </a:p>
          <a:p>
            <a:r>
              <a:rPr lang="zh-CN" altLang="en-US"/>
              <a:t>汇编函数解锁</a:t>
            </a:r>
          </a:p>
          <a:p>
            <a:r>
              <a:rPr lang="zh-CN" altLang="en-US"/>
              <a:t>恢复任务调度</a:t>
            </a:r>
          </a:p>
        </p:txBody>
      </p:sp>
      <p:sp>
        <p:nvSpPr>
          <p:cNvPr id="7" name="文本框 6"/>
          <p:cNvSpPr txBox="1"/>
          <p:nvPr>
            <p:custDataLst>
              <p:tags r:id="rId4"/>
            </p:custDataLst>
          </p:nvPr>
        </p:nvSpPr>
        <p:spPr>
          <a:xfrm>
            <a:off x="8293560" y="2398572"/>
            <a:ext cx="3185487" cy="1477328"/>
          </a:xfrm>
          <a:prstGeom prst="rect">
            <a:avLst/>
          </a:prstGeom>
          <a:noFill/>
        </p:spPr>
        <p:txBody>
          <a:bodyPr wrap="none" rtlCol="0">
            <a:spAutoFit/>
          </a:bodyPr>
          <a:lstStyle/>
          <a:p>
            <a:r>
              <a:rPr lang="en-US" altLang="zh-CN" dirty="0" err="1"/>
              <a:t>LOS_IntLock</a:t>
            </a:r>
            <a:r>
              <a:rPr lang="en-US" altLang="zh-CN" dirty="0"/>
              <a:t>():</a:t>
            </a:r>
          </a:p>
          <a:p>
            <a:r>
              <a:rPr lang="zh-CN" altLang="en-US" dirty="0"/>
              <a:t>调用汇编函数</a:t>
            </a:r>
            <a:r>
              <a:rPr lang="en-US" altLang="zh-CN" dirty="0" err="1"/>
              <a:t>ArchIntLock</a:t>
            </a:r>
            <a:r>
              <a:rPr lang="en-US" altLang="zh-CN" dirty="0"/>
              <a:t>(),</a:t>
            </a:r>
          </a:p>
          <a:p>
            <a:r>
              <a:rPr lang="zh-CN" altLang="en-US" dirty="0"/>
              <a:t>禁用所有的中断和快速中断</a:t>
            </a:r>
            <a:endParaRPr lang="en-US" altLang="zh-CN" dirty="0"/>
          </a:p>
          <a:p>
            <a:r>
              <a:rPr lang="zh-CN" altLang="en-US" dirty="0"/>
              <a:t>返回值：</a:t>
            </a:r>
            <a:endParaRPr lang="en-US" altLang="zh-CN" dirty="0"/>
          </a:p>
          <a:p>
            <a:r>
              <a:rPr lang="zh-CN" altLang="en-US" dirty="0"/>
              <a:t>禁止中断前的程序状态寄存器</a:t>
            </a:r>
            <a:endParaRPr lang="en-US" altLang="zh-CN" dirty="0"/>
          </a:p>
        </p:txBody>
      </p:sp>
      <p:sp>
        <p:nvSpPr>
          <p:cNvPr id="8" name="文本框 7"/>
          <p:cNvSpPr txBox="1"/>
          <p:nvPr>
            <p:custDataLst>
              <p:tags r:id="rId5"/>
            </p:custDataLst>
          </p:nvPr>
        </p:nvSpPr>
        <p:spPr>
          <a:xfrm>
            <a:off x="8362775" y="4270995"/>
            <a:ext cx="3220753" cy="1477328"/>
          </a:xfrm>
          <a:prstGeom prst="rect">
            <a:avLst/>
          </a:prstGeom>
          <a:noFill/>
        </p:spPr>
        <p:txBody>
          <a:bodyPr wrap="none" rtlCol="0">
            <a:spAutoFit/>
          </a:bodyPr>
          <a:lstStyle/>
          <a:p>
            <a:r>
              <a:rPr lang="en-US" altLang="zh-CN" dirty="0" err="1"/>
              <a:t>LOS_IntRestore</a:t>
            </a:r>
            <a:r>
              <a:rPr lang="en-US" altLang="zh-CN" dirty="0"/>
              <a:t>():</a:t>
            </a:r>
          </a:p>
          <a:p>
            <a:r>
              <a:rPr lang="zh-CN" altLang="en-US" dirty="0"/>
              <a:t>调用汇编函数</a:t>
            </a:r>
            <a:r>
              <a:rPr lang="en-US" altLang="zh-CN" dirty="0" err="1"/>
              <a:t>ArchIntResotre</a:t>
            </a:r>
            <a:r>
              <a:rPr lang="en-US" altLang="zh-CN" dirty="0"/>
              <a:t>(),</a:t>
            </a:r>
          </a:p>
          <a:p>
            <a:r>
              <a:rPr lang="zh-CN" altLang="en-US" dirty="0"/>
              <a:t>禁用所有的中断和快速中断</a:t>
            </a:r>
            <a:endParaRPr lang="en-US" altLang="zh-CN" dirty="0"/>
          </a:p>
          <a:p>
            <a:r>
              <a:rPr lang="zh-CN" altLang="en-US" dirty="0"/>
              <a:t>参数：</a:t>
            </a:r>
            <a:endParaRPr lang="en-US" altLang="zh-CN" dirty="0"/>
          </a:p>
          <a:p>
            <a:r>
              <a:rPr lang="zh-CN" altLang="en-US" dirty="0"/>
              <a:t>禁止中断前的程序状态寄存器</a:t>
            </a:r>
            <a:endParaRPr lang="en-US" altLang="zh-CN"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4"/>
          <a:stretch>
            <a:fillRect/>
          </a:stretch>
        </p:blipFill>
        <p:spPr>
          <a:xfrm>
            <a:off x="741680" y="1372235"/>
            <a:ext cx="6165215" cy="2443480"/>
          </a:xfrm>
          <a:prstGeom prst="rect">
            <a:avLst/>
          </a:prstGeom>
        </p:spPr>
      </p:pic>
      <p:sp>
        <p:nvSpPr>
          <p:cNvPr id="3" name="文本框 2"/>
          <p:cNvSpPr txBox="1"/>
          <p:nvPr/>
        </p:nvSpPr>
        <p:spPr>
          <a:xfrm>
            <a:off x="867410" y="762000"/>
            <a:ext cx="4064000" cy="368300"/>
          </a:xfrm>
          <a:prstGeom prst="rect">
            <a:avLst/>
          </a:prstGeom>
          <a:noFill/>
        </p:spPr>
        <p:txBody>
          <a:bodyPr wrap="square" rtlCol="0">
            <a:spAutoFit/>
          </a:bodyPr>
          <a:lstStyle/>
          <a:p>
            <a:r>
              <a:rPr lang="zh-CN" altLang="en-US"/>
              <a:t>调用示例：</a:t>
            </a:r>
          </a:p>
        </p:txBody>
      </p:sp>
      <p:pic>
        <p:nvPicPr>
          <p:cNvPr id="4" name="图片 3"/>
          <p:cNvPicPr>
            <a:picLocks noChangeAspect="1"/>
          </p:cNvPicPr>
          <p:nvPr>
            <p:custDataLst>
              <p:tags r:id="rId2"/>
            </p:custDataLst>
          </p:nvPr>
        </p:nvPicPr>
        <p:blipFill>
          <a:blip r:embed="rId5"/>
          <a:stretch>
            <a:fillRect/>
          </a:stretch>
        </p:blipFill>
        <p:spPr>
          <a:xfrm>
            <a:off x="741680" y="4178935"/>
            <a:ext cx="6429375" cy="17049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620395" y="433070"/>
            <a:ext cx="9420225" cy="59912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7875424" y="1453886"/>
            <a:ext cx="3867081" cy="1291957"/>
          </a:xfrm>
          <a:prstGeom prst="rect">
            <a:avLst/>
          </a:prstGeom>
          <a:noFill/>
        </p:spPr>
        <p:txBody>
          <a:bodyPr wrap="square" rtlCol="0">
            <a:spAutoFit/>
          </a:bodyPr>
          <a:lstStyle/>
          <a:p>
            <a:pPr>
              <a:lnSpc>
                <a:spcPct val="150000"/>
              </a:lnSpc>
            </a:pPr>
            <a:r>
              <a:rPr lang="en-US" altLang="zh-CN" dirty="0">
                <a:ea typeface="宋体" panose="02010600030101010101" pitchFamily="2" charset="-122"/>
              </a:rPr>
              <a:t>SPINLOCK_OWNER_INIT</a:t>
            </a:r>
            <a:r>
              <a:rPr lang="zh-CN" altLang="en-US" dirty="0">
                <a:ea typeface="宋体" panose="02010600030101010101" pitchFamily="2" charset="-122"/>
              </a:rPr>
              <a:t>初始值为</a:t>
            </a:r>
            <a:r>
              <a:rPr lang="en-US" altLang="zh-CN" dirty="0">
                <a:ea typeface="宋体" panose="02010600030101010101" pitchFamily="2" charset="-122"/>
              </a:rPr>
              <a:t>NULL</a:t>
            </a:r>
            <a:r>
              <a:rPr lang="zh-CN" altLang="en-US" dirty="0">
                <a:ea typeface="宋体" panose="02010600030101010101" pitchFamily="2" charset="-122"/>
              </a:rPr>
              <a:t>，在之后的死锁检测中，会通过是否为空判断是否已经被上锁</a:t>
            </a:r>
          </a:p>
        </p:txBody>
      </p:sp>
      <p:sp>
        <p:nvSpPr>
          <p:cNvPr id="10" name="文本框 9"/>
          <p:cNvSpPr txBox="1"/>
          <p:nvPr/>
        </p:nvSpPr>
        <p:spPr>
          <a:xfrm>
            <a:off x="9321554" y="774355"/>
            <a:ext cx="1540806" cy="369332"/>
          </a:xfrm>
          <a:prstGeom prst="rect">
            <a:avLst/>
          </a:prstGeom>
          <a:noFill/>
        </p:spPr>
        <p:txBody>
          <a:bodyPr wrap="none" rtlCol="0">
            <a:spAutoFit/>
          </a:bodyPr>
          <a:lstStyle/>
          <a:p>
            <a:r>
              <a:rPr lang="en-US" altLang="zh-CN" dirty="0" err="1"/>
              <a:t>los_spinlock.h</a:t>
            </a:r>
            <a:endParaRPr lang="zh-CN" altLang="en-US" dirty="0"/>
          </a:p>
        </p:txBody>
      </p:sp>
      <p:sp>
        <p:nvSpPr>
          <p:cNvPr id="2" name="文本框 1"/>
          <p:cNvSpPr txBox="1"/>
          <p:nvPr/>
        </p:nvSpPr>
        <p:spPr>
          <a:xfrm>
            <a:off x="760828" y="955072"/>
            <a:ext cx="1723549" cy="400110"/>
          </a:xfrm>
          <a:prstGeom prst="rect">
            <a:avLst/>
          </a:prstGeom>
          <a:noFill/>
        </p:spPr>
        <p:txBody>
          <a:bodyPr wrap="none" rtlCol="0">
            <a:spAutoFit/>
          </a:bodyPr>
          <a:lstStyle/>
          <a:p>
            <a:r>
              <a:rPr lang="zh-CN" altLang="en-US" sz="2000" b="1" dirty="0"/>
              <a:t>自旋锁初始化</a:t>
            </a:r>
          </a:p>
        </p:txBody>
      </p:sp>
      <p:pic>
        <p:nvPicPr>
          <p:cNvPr id="7" name="图片 6"/>
          <p:cNvPicPr>
            <a:picLocks noChangeAspect="1"/>
          </p:cNvPicPr>
          <p:nvPr/>
        </p:nvPicPr>
        <p:blipFill>
          <a:blip r:embed="rId2"/>
          <a:stretch>
            <a:fillRect/>
          </a:stretch>
        </p:blipFill>
        <p:spPr>
          <a:xfrm>
            <a:off x="727710" y="3597275"/>
            <a:ext cx="4760595" cy="1932305"/>
          </a:xfrm>
          <a:prstGeom prst="rect">
            <a:avLst/>
          </a:prstGeom>
        </p:spPr>
      </p:pic>
      <p:pic>
        <p:nvPicPr>
          <p:cNvPr id="8" name="图片 7"/>
          <p:cNvPicPr>
            <a:picLocks noChangeAspect="1"/>
          </p:cNvPicPr>
          <p:nvPr/>
        </p:nvPicPr>
        <p:blipFill>
          <a:blip r:embed="rId3"/>
          <a:stretch>
            <a:fillRect/>
          </a:stretch>
        </p:blipFill>
        <p:spPr>
          <a:xfrm>
            <a:off x="727710" y="1762125"/>
            <a:ext cx="4644390" cy="14281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321554" y="774355"/>
            <a:ext cx="1519968" cy="369332"/>
          </a:xfrm>
          <a:prstGeom prst="rect">
            <a:avLst/>
          </a:prstGeom>
          <a:noFill/>
        </p:spPr>
        <p:txBody>
          <a:bodyPr wrap="none" rtlCol="0">
            <a:spAutoFit/>
          </a:bodyPr>
          <a:lstStyle/>
          <a:p>
            <a:r>
              <a:rPr lang="en-US" altLang="zh-CN" dirty="0" err="1"/>
              <a:t>los_lockdep.h</a:t>
            </a:r>
            <a:endParaRPr lang="zh-CN" altLang="en-US" dirty="0"/>
          </a:p>
        </p:txBody>
      </p:sp>
      <p:sp>
        <p:nvSpPr>
          <p:cNvPr id="5" name="文本框 4"/>
          <p:cNvSpPr txBox="1"/>
          <p:nvPr/>
        </p:nvSpPr>
        <p:spPr>
          <a:xfrm>
            <a:off x="710214" y="959021"/>
            <a:ext cx="2646878" cy="461665"/>
          </a:xfrm>
          <a:prstGeom prst="rect">
            <a:avLst/>
          </a:prstGeom>
          <a:noFill/>
        </p:spPr>
        <p:txBody>
          <a:bodyPr wrap="none" rtlCol="0">
            <a:spAutoFit/>
          </a:bodyPr>
          <a:lstStyle/>
          <a:p>
            <a:r>
              <a:rPr lang="zh-CN" altLang="en-US" sz="2400" b="1" dirty="0"/>
              <a:t>自旋锁的错误类型</a:t>
            </a:r>
          </a:p>
        </p:txBody>
      </p:sp>
      <p:sp>
        <p:nvSpPr>
          <p:cNvPr id="6" name="文本框 5"/>
          <p:cNvSpPr txBox="1"/>
          <p:nvPr/>
        </p:nvSpPr>
        <p:spPr>
          <a:xfrm>
            <a:off x="7057747" y="2148397"/>
            <a:ext cx="3877985" cy="646331"/>
          </a:xfrm>
          <a:prstGeom prst="rect">
            <a:avLst/>
          </a:prstGeom>
          <a:noFill/>
        </p:spPr>
        <p:txBody>
          <a:bodyPr wrap="none" rtlCol="0">
            <a:spAutoFit/>
          </a:bodyPr>
          <a:lstStyle/>
          <a:p>
            <a:r>
              <a:rPr lang="en-US" altLang="zh-CN" dirty="0"/>
              <a:t>LOCKDEP_ERR_OVERFLOW</a:t>
            </a:r>
            <a:r>
              <a:rPr lang="zh-CN" altLang="en-US" dirty="0"/>
              <a:t>：</a:t>
            </a:r>
            <a:endParaRPr lang="en-US" altLang="zh-CN" dirty="0"/>
          </a:p>
          <a:p>
            <a:r>
              <a:rPr lang="zh-CN" altLang="en-US" dirty="0"/>
              <a:t>死锁检测溢出：超出了最大的锁深度</a:t>
            </a:r>
          </a:p>
        </p:txBody>
      </p:sp>
      <p:pic>
        <p:nvPicPr>
          <p:cNvPr id="7" name="图片 6"/>
          <p:cNvPicPr>
            <a:picLocks noChangeAspect="1"/>
          </p:cNvPicPr>
          <p:nvPr/>
        </p:nvPicPr>
        <p:blipFill>
          <a:blip r:embed="rId2"/>
          <a:stretch>
            <a:fillRect/>
          </a:stretch>
        </p:blipFill>
        <p:spPr>
          <a:xfrm>
            <a:off x="457200" y="2148205"/>
            <a:ext cx="6297295" cy="19323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0214" y="959021"/>
            <a:ext cx="2954655" cy="461665"/>
          </a:xfrm>
          <a:prstGeom prst="rect">
            <a:avLst/>
          </a:prstGeom>
          <a:noFill/>
        </p:spPr>
        <p:txBody>
          <a:bodyPr wrap="none" rtlCol="0">
            <a:spAutoFit/>
          </a:bodyPr>
          <a:lstStyle/>
          <a:p>
            <a:r>
              <a:rPr lang="zh-CN" altLang="en-US" sz="2400" b="1" dirty="0"/>
              <a:t>任务的死锁检测成员</a:t>
            </a:r>
          </a:p>
        </p:txBody>
      </p:sp>
      <p:sp>
        <p:nvSpPr>
          <p:cNvPr id="6" name="文本框 5"/>
          <p:cNvSpPr txBox="1"/>
          <p:nvPr/>
        </p:nvSpPr>
        <p:spPr>
          <a:xfrm>
            <a:off x="6968971" y="2241092"/>
            <a:ext cx="4071949" cy="1338828"/>
          </a:xfrm>
          <a:prstGeom prst="rect">
            <a:avLst/>
          </a:prstGeom>
          <a:noFill/>
        </p:spPr>
        <p:txBody>
          <a:bodyPr wrap="none" rtlCol="0">
            <a:spAutoFit/>
          </a:bodyPr>
          <a:lstStyle/>
          <a:p>
            <a:pPr>
              <a:lnSpc>
                <a:spcPct val="150000"/>
              </a:lnSpc>
            </a:pPr>
            <a:r>
              <a:rPr lang="en-US" altLang="zh-CN" dirty="0" err="1"/>
              <a:t>lockPtr</a:t>
            </a:r>
            <a:r>
              <a:rPr lang="zh-CN" altLang="en-US" dirty="0"/>
              <a:t>：   自旋锁的内存地址</a:t>
            </a:r>
            <a:endParaRPr lang="en-US" altLang="zh-CN" dirty="0"/>
          </a:p>
          <a:p>
            <a:r>
              <a:rPr lang="en-US" altLang="zh-CN" dirty="0" err="1"/>
              <a:t>lockAddr</a:t>
            </a:r>
            <a:r>
              <a:rPr lang="zh-CN" altLang="en-US" dirty="0"/>
              <a:t>：请求锁的函数的返回地址</a:t>
            </a:r>
            <a:endParaRPr lang="en-US" altLang="zh-CN" dirty="0"/>
          </a:p>
          <a:p>
            <a:r>
              <a:rPr lang="en-US" altLang="zh-CN" dirty="0" err="1"/>
              <a:t>waitTime</a:t>
            </a:r>
            <a:r>
              <a:rPr lang="zh-CN" altLang="en-US" dirty="0"/>
              <a:t>：抢占申请自旋锁的等待时间</a:t>
            </a:r>
            <a:endParaRPr lang="en-US" altLang="zh-CN" dirty="0"/>
          </a:p>
          <a:p>
            <a:r>
              <a:rPr lang="en-US" altLang="zh-CN" dirty="0" err="1"/>
              <a:t>holdTime</a:t>
            </a:r>
            <a:r>
              <a:rPr lang="zh-CN" altLang="en-US" dirty="0"/>
              <a:t>：持有自旋锁的时间</a:t>
            </a:r>
          </a:p>
        </p:txBody>
      </p:sp>
      <p:sp>
        <p:nvSpPr>
          <p:cNvPr id="7" name="文本框 6"/>
          <p:cNvSpPr txBox="1"/>
          <p:nvPr/>
        </p:nvSpPr>
        <p:spPr>
          <a:xfrm>
            <a:off x="9321554" y="774355"/>
            <a:ext cx="1519968" cy="369332"/>
          </a:xfrm>
          <a:prstGeom prst="rect">
            <a:avLst/>
          </a:prstGeom>
          <a:noFill/>
        </p:spPr>
        <p:txBody>
          <a:bodyPr wrap="none" rtlCol="0">
            <a:spAutoFit/>
          </a:bodyPr>
          <a:lstStyle/>
          <a:p>
            <a:r>
              <a:rPr lang="en-US" altLang="zh-CN" dirty="0" err="1"/>
              <a:t>los_lockdep.h</a:t>
            </a:r>
            <a:endParaRPr lang="zh-CN" altLang="en-US" dirty="0"/>
          </a:p>
        </p:txBody>
      </p:sp>
      <p:pic>
        <p:nvPicPr>
          <p:cNvPr id="2" name="图片 1"/>
          <p:cNvPicPr>
            <a:picLocks noChangeAspect="1"/>
          </p:cNvPicPr>
          <p:nvPr/>
        </p:nvPicPr>
        <p:blipFill>
          <a:blip r:embed="rId2"/>
          <a:stretch>
            <a:fillRect/>
          </a:stretch>
        </p:blipFill>
        <p:spPr>
          <a:xfrm>
            <a:off x="709930" y="2240915"/>
            <a:ext cx="5045710" cy="15728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10214" y="959021"/>
            <a:ext cx="2646878" cy="461665"/>
          </a:xfrm>
          <a:prstGeom prst="rect">
            <a:avLst/>
          </a:prstGeom>
          <a:noFill/>
        </p:spPr>
        <p:txBody>
          <a:bodyPr wrap="none" rtlCol="0">
            <a:spAutoFit/>
          </a:bodyPr>
          <a:lstStyle/>
          <a:p>
            <a:r>
              <a:rPr lang="zh-CN" altLang="en-US" sz="2400" b="1" dirty="0"/>
              <a:t>任务的自旋锁信息</a:t>
            </a:r>
          </a:p>
        </p:txBody>
      </p:sp>
      <p:sp>
        <p:nvSpPr>
          <p:cNvPr id="5" name="文本框 4"/>
          <p:cNvSpPr txBox="1"/>
          <p:nvPr/>
        </p:nvSpPr>
        <p:spPr>
          <a:xfrm>
            <a:off x="7421732" y="1127464"/>
            <a:ext cx="4570482" cy="1477328"/>
          </a:xfrm>
          <a:prstGeom prst="rect">
            <a:avLst/>
          </a:prstGeom>
          <a:noFill/>
        </p:spPr>
        <p:txBody>
          <a:bodyPr wrap="none" rtlCol="0">
            <a:spAutoFit/>
          </a:bodyPr>
          <a:lstStyle/>
          <a:p>
            <a:r>
              <a:rPr lang="en-US" altLang="zh-CN" dirty="0" err="1"/>
              <a:t>LockDep</a:t>
            </a:r>
            <a:r>
              <a:rPr lang="zh-CN" altLang="en-US" dirty="0"/>
              <a:t>：</a:t>
            </a:r>
            <a:endParaRPr lang="en-US" altLang="zh-CN" dirty="0"/>
          </a:p>
          <a:p>
            <a:r>
              <a:rPr lang="zh-CN" altLang="en-US" dirty="0"/>
              <a:t>任务</a:t>
            </a:r>
            <a:r>
              <a:rPr lang="en-US" altLang="zh-CN" dirty="0" err="1"/>
              <a:t>LosTaskCB</a:t>
            </a:r>
            <a:r>
              <a:rPr lang="zh-CN" altLang="en-US" dirty="0"/>
              <a:t>在开启了</a:t>
            </a:r>
            <a:endParaRPr lang="en-US" altLang="zh-CN" dirty="0"/>
          </a:p>
          <a:p>
            <a:r>
              <a:rPr lang="en-US" altLang="zh-CN" dirty="0"/>
              <a:t>LOSCFG_KERNEL_SMP_LOCKDEP</a:t>
            </a:r>
          </a:p>
          <a:p>
            <a:r>
              <a:rPr lang="en-US" altLang="zh-CN" dirty="0"/>
              <a:t>(</a:t>
            </a:r>
            <a:r>
              <a:rPr lang="zh-CN" altLang="en-US" dirty="0"/>
              <a:t>自旋锁死锁检测</a:t>
            </a:r>
            <a:r>
              <a:rPr lang="en-US" altLang="zh-CN" dirty="0"/>
              <a:t>)</a:t>
            </a:r>
            <a:r>
              <a:rPr lang="zh-CN" altLang="en-US" dirty="0"/>
              <a:t>的时候的一个成员变量</a:t>
            </a:r>
            <a:endParaRPr lang="en-US" altLang="zh-CN" dirty="0"/>
          </a:p>
          <a:p>
            <a:r>
              <a:rPr lang="zh-CN" altLang="en-US" dirty="0"/>
              <a:t>记录该任务持有，需要申请的自旋锁的信息</a:t>
            </a:r>
          </a:p>
        </p:txBody>
      </p:sp>
      <p:sp>
        <p:nvSpPr>
          <p:cNvPr id="6" name="文本框 5"/>
          <p:cNvSpPr txBox="1"/>
          <p:nvPr/>
        </p:nvSpPr>
        <p:spPr>
          <a:xfrm>
            <a:off x="7421732" y="3109404"/>
            <a:ext cx="4230645" cy="923330"/>
          </a:xfrm>
          <a:prstGeom prst="rect">
            <a:avLst/>
          </a:prstGeom>
          <a:noFill/>
        </p:spPr>
        <p:txBody>
          <a:bodyPr wrap="none" rtlCol="0">
            <a:spAutoFit/>
          </a:bodyPr>
          <a:lstStyle/>
          <a:p>
            <a:r>
              <a:rPr lang="en-US" altLang="zh-CN" dirty="0" err="1"/>
              <a:t>waitLock</a:t>
            </a:r>
            <a:r>
              <a:rPr lang="zh-CN" altLang="en-US" dirty="0"/>
              <a:t>：正在申请的自旋锁</a:t>
            </a:r>
            <a:r>
              <a:rPr lang="en-US" altLang="zh-CN" dirty="0"/>
              <a:t>(</a:t>
            </a:r>
            <a:r>
              <a:rPr lang="en-US" altLang="zh-CN" dirty="0" err="1"/>
              <a:t>SpinLock</a:t>
            </a:r>
            <a:r>
              <a:rPr lang="en-US" altLang="zh-CN" dirty="0"/>
              <a:t>*)</a:t>
            </a:r>
          </a:p>
          <a:p>
            <a:r>
              <a:rPr lang="en-US" altLang="zh-CN" dirty="0" err="1"/>
              <a:t>lockDepth</a:t>
            </a:r>
            <a:r>
              <a:rPr lang="zh-CN" altLang="en-US" dirty="0"/>
              <a:t>：自旋锁深度</a:t>
            </a:r>
            <a:r>
              <a:rPr lang="en-US" altLang="zh-CN" dirty="0"/>
              <a:t>(</a:t>
            </a:r>
            <a:r>
              <a:rPr lang="zh-CN" altLang="en-US" dirty="0"/>
              <a:t>占有数量</a:t>
            </a:r>
            <a:r>
              <a:rPr lang="en-US" altLang="zh-CN" dirty="0"/>
              <a:t>)</a:t>
            </a:r>
          </a:p>
          <a:p>
            <a:r>
              <a:rPr lang="en-US" altLang="zh-CN" dirty="0" err="1"/>
              <a:t>heldLocks</a:t>
            </a:r>
            <a:r>
              <a:rPr lang="zh-CN" altLang="en-US" dirty="0"/>
              <a:t>：持有的自旋锁的详细信息</a:t>
            </a:r>
          </a:p>
        </p:txBody>
      </p:sp>
      <p:sp>
        <p:nvSpPr>
          <p:cNvPr id="7" name="文本框 6"/>
          <p:cNvSpPr txBox="1"/>
          <p:nvPr/>
        </p:nvSpPr>
        <p:spPr>
          <a:xfrm>
            <a:off x="9321554" y="774355"/>
            <a:ext cx="1519968" cy="369332"/>
          </a:xfrm>
          <a:prstGeom prst="rect">
            <a:avLst/>
          </a:prstGeom>
          <a:noFill/>
        </p:spPr>
        <p:txBody>
          <a:bodyPr wrap="none" rtlCol="0">
            <a:spAutoFit/>
          </a:bodyPr>
          <a:lstStyle/>
          <a:p>
            <a:r>
              <a:rPr lang="en-US" altLang="zh-CN" dirty="0" err="1"/>
              <a:t>los_lockdep.h</a:t>
            </a:r>
            <a:endParaRPr lang="zh-CN" altLang="en-US" dirty="0"/>
          </a:p>
        </p:txBody>
      </p:sp>
      <p:pic>
        <p:nvPicPr>
          <p:cNvPr id="2" name="图片 1"/>
          <p:cNvPicPr>
            <a:picLocks noChangeAspect="1"/>
          </p:cNvPicPr>
          <p:nvPr/>
        </p:nvPicPr>
        <p:blipFill>
          <a:blip r:embed="rId2"/>
          <a:stretch>
            <a:fillRect/>
          </a:stretch>
        </p:blipFill>
        <p:spPr>
          <a:xfrm>
            <a:off x="600075" y="2061845"/>
            <a:ext cx="6363335" cy="12477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10214" y="959021"/>
            <a:ext cx="2646878" cy="461665"/>
          </a:xfrm>
          <a:prstGeom prst="rect">
            <a:avLst/>
          </a:prstGeom>
          <a:noFill/>
        </p:spPr>
        <p:txBody>
          <a:bodyPr wrap="none" rtlCol="0">
            <a:spAutoFit/>
          </a:bodyPr>
          <a:lstStyle/>
          <a:p>
            <a:r>
              <a:rPr lang="zh-CN" altLang="en-US" sz="2400" b="1" dirty="0"/>
              <a:t>主要调用函数接口</a:t>
            </a:r>
          </a:p>
        </p:txBody>
      </p:sp>
      <p:sp>
        <p:nvSpPr>
          <p:cNvPr id="15" name="文本框 14"/>
          <p:cNvSpPr txBox="1"/>
          <p:nvPr/>
        </p:nvSpPr>
        <p:spPr>
          <a:xfrm>
            <a:off x="7013359" y="1604489"/>
            <a:ext cx="2420856" cy="369332"/>
          </a:xfrm>
          <a:prstGeom prst="rect">
            <a:avLst/>
          </a:prstGeom>
          <a:noFill/>
        </p:spPr>
        <p:txBody>
          <a:bodyPr wrap="none" rtlCol="0">
            <a:spAutoFit/>
          </a:bodyPr>
          <a:lstStyle/>
          <a:p>
            <a:r>
              <a:rPr lang="zh-CN" altLang="en-US" dirty="0"/>
              <a:t>在</a:t>
            </a:r>
            <a:r>
              <a:rPr lang="en-US" altLang="zh-CN" dirty="0" err="1"/>
              <a:t>los_lockdep.c</a:t>
            </a:r>
            <a:r>
              <a:rPr lang="zh-CN" altLang="en-US" dirty="0"/>
              <a:t>中实现</a:t>
            </a:r>
          </a:p>
        </p:txBody>
      </p:sp>
      <p:sp>
        <p:nvSpPr>
          <p:cNvPr id="16" name="文本框 15"/>
          <p:cNvSpPr txBox="1"/>
          <p:nvPr/>
        </p:nvSpPr>
        <p:spPr>
          <a:xfrm>
            <a:off x="9321554" y="774355"/>
            <a:ext cx="1519968" cy="369332"/>
          </a:xfrm>
          <a:prstGeom prst="rect">
            <a:avLst/>
          </a:prstGeom>
          <a:noFill/>
        </p:spPr>
        <p:txBody>
          <a:bodyPr wrap="none" rtlCol="0">
            <a:spAutoFit/>
          </a:bodyPr>
          <a:lstStyle/>
          <a:p>
            <a:r>
              <a:rPr lang="en-US" altLang="zh-CN" dirty="0" err="1"/>
              <a:t>los_lockdep.h</a:t>
            </a:r>
            <a:endParaRPr lang="zh-CN" altLang="en-US" dirty="0"/>
          </a:p>
        </p:txBody>
      </p:sp>
      <p:pic>
        <p:nvPicPr>
          <p:cNvPr id="2" name="图片 1"/>
          <p:cNvPicPr>
            <a:picLocks noChangeAspect="1"/>
          </p:cNvPicPr>
          <p:nvPr/>
        </p:nvPicPr>
        <p:blipFill>
          <a:blip r:embed="rId2"/>
          <a:stretch>
            <a:fillRect/>
          </a:stretch>
        </p:blipFill>
        <p:spPr>
          <a:xfrm>
            <a:off x="605790" y="1579880"/>
            <a:ext cx="5260340" cy="590550"/>
          </a:xfrm>
          <a:prstGeom prst="rect">
            <a:avLst/>
          </a:prstGeom>
        </p:spPr>
      </p:pic>
      <p:pic>
        <p:nvPicPr>
          <p:cNvPr id="3" name="图片 2"/>
          <p:cNvPicPr>
            <a:picLocks noChangeAspect="1"/>
          </p:cNvPicPr>
          <p:nvPr/>
        </p:nvPicPr>
        <p:blipFill>
          <a:blip r:embed="rId3"/>
          <a:stretch>
            <a:fillRect/>
          </a:stretch>
        </p:blipFill>
        <p:spPr>
          <a:xfrm>
            <a:off x="605790" y="2266950"/>
            <a:ext cx="5184775" cy="676910"/>
          </a:xfrm>
          <a:prstGeom prst="rect">
            <a:avLst/>
          </a:prstGeom>
        </p:spPr>
      </p:pic>
      <p:pic>
        <p:nvPicPr>
          <p:cNvPr id="4" name="图片 3"/>
          <p:cNvPicPr>
            <a:picLocks noChangeAspect="1"/>
          </p:cNvPicPr>
          <p:nvPr/>
        </p:nvPicPr>
        <p:blipFill>
          <a:blip r:embed="rId4"/>
          <a:stretch>
            <a:fillRect/>
          </a:stretch>
        </p:blipFill>
        <p:spPr>
          <a:xfrm>
            <a:off x="605790" y="3096260"/>
            <a:ext cx="5318760" cy="592455"/>
          </a:xfrm>
          <a:prstGeom prst="rect">
            <a:avLst/>
          </a:prstGeom>
        </p:spPr>
      </p:pic>
      <p:pic>
        <p:nvPicPr>
          <p:cNvPr id="6" name="图片 5"/>
          <p:cNvPicPr>
            <a:picLocks noChangeAspect="1"/>
          </p:cNvPicPr>
          <p:nvPr/>
        </p:nvPicPr>
        <p:blipFill>
          <a:blip r:embed="rId5"/>
          <a:stretch>
            <a:fillRect/>
          </a:stretch>
        </p:blipFill>
        <p:spPr>
          <a:xfrm>
            <a:off x="605790" y="3942080"/>
            <a:ext cx="4912995" cy="6000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1554" y="774355"/>
            <a:ext cx="1497526" cy="369332"/>
          </a:xfrm>
          <a:prstGeom prst="rect">
            <a:avLst/>
          </a:prstGeom>
          <a:noFill/>
        </p:spPr>
        <p:txBody>
          <a:bodyPr wrap="none" rtlCol="0">
            <a:spAutoFit/>
          </a:bodyPr>
          <a:lstStyle/>
          <a:p>
            <a:r>
              <a:rPr lang="en-US" altLang="zh-CN" dirty="0" err="1"/>
              <a:t>los_lockdep.c</a:t>
            </a:r>
            <a:endParaRPr lang="zh-CN" altLang="en-US" dirty="0"/>
          </a:p>
        </p:txBody>
      </p:sp>
      <p:sp>
        <p:nvSpPr>
          <p:cNvPr id="5" name="文本框 4"/>
          <p:cNvSpPr txBox="1"/>
          <p:nvPr/>
        </p:nvSpPr>
        <p:spPr>
          <a:xfrm>
            <a:off x="354810" y="381713"/>
            <a:ext cx="2339102" cy="461665"/>
          </a:xfrm>
          <a:prstGeom prst="rect">
            <a:avLst/>
          </a:prstGeom>
          <a:noFill/>
        </p:spPr>
        <p:txBody>
          <a:bodyPr wrap="none" rtlCol="0">
            <a:spAutoFit/>
          </a:bodyPr>
          <a:lstStyle/>
          <a:p>
            <a:r>
              <a:rPr lang="zh-CN" altLang="en-US" sz="2400" b="1" dirty="0"/>
              <a:t>判断是否会死锁</a:t>
            </a:r>
          </a:p>
        </p:txBody>
      </p:sp>
      <p:sp>
        <p:nvSpPr>
          <p:cNvPr id="6" name="文本框 5"/>
          <p:cNvSpPr txBox="1"/>
          <p:nvPr/>
        </p:nvSpPr>
        <p:spPr>
          <a:xfrm>
            <a:off x="7714695" y="1669002"/>
            <a:ext cx="3320140" cy="646331"/>
          </a:xfrm>
          <a:prstGeom prst="rect">
            <a:avLst/>
          </a:prstGeom>
          <a:noFill/>
        </p:spPr>
        <p:txBody>
          <a:bodyPr wrap="none" rtlCol="0">
            <a:spAutoFit/>
          </a:bodyPr>
          <a:lstStyle/>
          <a:p>
            <a:r>
              <a:rPr lang="en-US" altLang="zh-CN" dirty="0"/>
              <a:t>Current</a:t>
            </a:r>
            <a:r>
              <a:rPr lang="zh-CN" altLang="en-US" dirty="0"/>
              <a:t>：申请自旋锁的任务</a:t>
            </a:r>
            <a:endParaRPr lang="en-US" altLang="zh-CN" dirty="0"/>
          </a:p>
          <a:p>
            <a:r>
              <a:rPr lang="en-US" altLang="zh-CN" dirty="0" err="1"/>
              <a:t>lockOwner</a:t>
            </a:r>
            <a:r>
              <a:rPr lang="zh-CN" altLang="en-US" dirty="0"/>
              <a:t>：持有自旋锁的任务</a:t>
            </a:r>
          </a:p>
        </p:txBody>
      </p:sp>
      <p:pic>
        <p:nvPicPr>
          <p:cNvPr id="3" name="图片 2"/>
          <p:cNvPicPr>
            <a:picLocks noChangeAspect="1"/>
          </p:cNvPicPr>
          <p:nvPr/>
        </p:nvPicPr>
        <p:blipFill>
          <a:blip r:embed="rId2"/>
          <a:stretch>
            <a:fillRect/>
          </a:stretch>
        </p:blipFill>
        <p:spPr>
          <a:xfrm>
            <a:off x="354965" y="1257935"/>
            <a:ext cx="7238365" cy="45783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D9325C9B-5BFF-2F52-D4A4-A065E497EF07}"/>
              </a:ext>
            </a:extLst>
          </p:cNvPr>
          <p:cNvSpPr txBox="1"/>
          <p:nvPr/>
        </p:nvSpPr>
        <p:spPr>
          <a:xfrm>
            <a:off x="0" y="68218"/>
            <a:ext cx="3345387" cy="586379"/>
          </a:xfrm>
          <a:prstGeom prst="rect">
            <a:avLst/>
          </a:prstGeom>
          <a:noFill/>
        </p:spPr>
        <p:txBody>
          <a:bodyPr wrap="square" rtlCol="0">
            <a:spAutoFit/>
          </a:bodyPr>
          <a:lstStyle/>
          <a:p>
            <a:pPr algn="ctr">
              <a:lnSpc>
                <a:spcPct val="150000"/>
              </a:lnSpc>
            </a:pPr>
            <a:r>
              <a:rPr lang="zh-CN" altLang="en-US" sz="2400" b="1" dirty="0">
                <a:latin typeface="MiSans Bold" panose="00000800000000000000" pitchFamily="2" charset="-122"/>
                <a:ea typeface="MiSans Bold" panose="00000800000000000000" pitchFamily="2" charset="-122"/>
              </a:rPr>
              <a:t>互斥锁</a:t>
            </a:r>
            <a:r>
              <a:rPr lang="en-US" altLang="zh-CN" sz="2400" b="1" dirty="0">
                <a:latin typeface="MiSans Bold" panose="00000800000000000000" pitchFamily="2" charset="-122"/>
                <a:ea typeface="MiSans Bold" panose="00000800000000000000" pitchFamily="2" charset="-122"/>
              </a:rPr>
              <a:t>debug</a:t>
            </a:r>
            <a:r>
              <a:rPr lang="zh-CN" altLang="en-US" sz="2400" b="1" dirty="0">
                <a:latin typeface="MiSans Bold" panose="00000800000000000000" pitchFamily="2" charset="-122"/>
                <a:ea typeface="MiSans Bold" panose="00000800000000000000" pitchFamily="2" charset="-122"/>
              </a:rPr>
              <a:t>初始化</a:t>
            </a:r>
            <a:endParaRPr lang="en-US" altLang="zh-CN" sz="2400" b="1" dirty="0">
              <a:latin typeface="MiSans Bold" panose="00000800000000000000" pitchFamily="2" charset="-122"/>
              <a:ea typeface="MiSans Bold" panose="00000800000000000000" pitchFamily="2" charset="-122"/>
            </a:endParaRPr>
          </a:p>
        </p:txBody>
      </p:sp>
      <p:pic>
        <p:nvPicPr>
          <p:cNvPr id="3" name="图片 2">
            <a:extLst>
              <a:ext uri="{FF2B5EF4-FFF2-40B4-BE49-F238E27FC236}">
                <a16:creationId xmlns:a16="http://schemas.microsoft.com/office/drawing/2014/main" id="{F361798B-662E-5909-F860-6B811C6493A9}"/>
              </a:ext>
            </a:extLst>
          </p:cNvPr>
          <p:cNvPicPr>
            <a:picLocks noChangeAspect="1"/>
          </p:cNvPicPr>
          <p:nvPr/>
        </p:nvPicPr>
        <p:blipFill>
          <a:blip r:embed="rId2"/>
          <a:stretch>
            <a:fillRect/>
          </a:stretch>
        </p:blipFill>
        <p:spPr>
          <a:xfrm>
            <a:off x="685538" y="3256258"/>
            <a:ext cx="4472461" cy="2257130"/>
          </a:xfrm>
          <a:prstGeom prst="rect">
            <a:avLst/>
          </a:prstGeom>
        </p:spPr>
      </p:pic>
      <p:pic>
        <p:nvPicPr>
          <p:cNvPr id="5" name="图片 4">
            <a:extLst>
              <a:ext uri="{FF2B5EF4-FFF2-40B4-BE49-F238E27FC236}">
                <a16:creationId xmlns:a16="http://schemas.microsoft.com/office/drawing/2014/main" id="{CAC8A36C-2A52-D5C3-C11C-2D13C9364426}"/>
              </a:ext>
            </a:extLst>
          </p:cNvPr>
          <p:cNvPicPr>
            <a:picLocks noChangeAspect="1"/>
          </p:cNvPicPr>
          <p:nvPr/>
        </p:nvPicPr>
        <p:blipFill rotWithShape="1">
          <a:blip r:embed="rId3"/>
          <a:srcRect l="533"/>
          <a:stretch/>
        </p:blipFill>
        <p:spPr>
          <a:xfrm>
            <a:off x="5861839" y="3276720"/>
            <a:ext cx="6027892" cy="2390931"/>
          </a:xfrm>
          <a:prstGeom prst="rect">
            <a:avLst/>
          </a:prstGeom>
        </p:spPr>
      </p:pic>
      <p:pic>
        <p:nvPicPr>
          <p:cNvPr id="7" name="图片 6">
            <a:extLst>
              <a:ext uri="{FF2B5EF4-FFF2-40B4-BE49-F238E27FC236}">
                <a16:creationId xmlns:a16="http://schemas.microsoft.com/office/drawing/2014/main" id="{EAC2B93C-90C4-C9D1-E6D1-CCB4B51AB1A5}"/>
              </a:ext>
            </a:extLst>
          </p:cNvPr>
          <p:cNvPicPr>
            <a:picLocks noChangeAspect="1"/>
          </p:cNvPicPr>
          <p:nvPr/>
        </p:nvPicPr>
        <p:blipFill>
          <a:blip r:embed="rId4"/>
          <a:stretch>
            <a:fillRect/>
          </a:stretch>
        </p:blipFill>
        <p:spPr>
          <a:xfrm>
            <a:off x="685538" y="1542359"/>
            <a:ext cx="5306890" cy="1233767"/>
          </a:xfrm>
          <a:prstGeom prst="rect">
            <a:avLst/>
          </a:prstGeom>
        </p:spPr>
      </p:pic>
      <p:sp>
        <p:nvSpPr>
          <p:cNvPr id="20" name="箭头: 右 19">
            <a:extLst>
              <a:ext uri="{FF2B5EF4-FFF2-40B4-BE49-F238E27FC236}">
                <a16:creationId xmlns:a16="http://schemas.microsoft.com/office/drawing/2014/main" id="{805EC96C-A6AB-F31F-3F1F-5BB8753634D1}"/>
              </a:ext>
            </a:extLst>
          </p:cNvPr>
          <p:cNvSpPr/>
          <p:nvPr/>
        </p:nvSpPr>
        <p:spPr>
          <a:xfrm>
            <a:off x="4338067" y="4312388"/>
            <a:ext cx="1171852" cy="443883"/>
          </a:xfrm>
          <a:prstGeom prst="rightArrow">
            <a:avLst/>
          </a:prstGeom>
          <a:solidFill>
            <a:srgbClr val="284B7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文本框 1">
            <a:extLst>
              <a:ext uri="{FF2B5EF4-FFF2-40B4-BE49-F238E27FC236}">
                <a16:creationId xmlns:a16="http://schemas.microsoft.com/office/drawing/2014/main" id="{B006BE05-E79D-E5AD-EAA2-332BBFD2473C}"/>
              </a:ext>
            </a:extLst>
          </p:cNvPr>
          <p:cNvSpPr txBox="1"/>
          <p:nvPr/>
        </p:nvSpPr>
        <p:spPr>
          <a:xfrm>
            <a:off x="6498454" y="919455"/>
            <a:ext cx="5097248" cy="1500795"/>
          </a:xfrm>
          <a:prstGeom prst="rect">
            <a:avLst/>
          </a:prstGeom>
          <a:noFill/>
        </p:spPr>
        <p:txBody>
          <a:bodyPr wrap="square" rtlCol="0">
            <a:spAutoFit/>
          </a:bodyPr>
          <a:lstStyle/>
          <a:p>
            <a:pPr>
              <a:lnSpc>
                <a:spcPct val="200000"/>
              </a:lnSpc>
            </a:pPr>
            <a:r>
              <a:rPr lang="en-US" altLang="zh-CN" sz="1600" b="1" dirty="0" err="1">
                <a:latin typeface="MiSans Light" panose="00000400000000000000" pitchFamily="2" charset="-122"/>
                <a:ea typeface="MiSans Light" panose="00000400000000000000" pitchFamily="2" charset="-122"/>
              </a:rPr>
              <a:t>debugCB</a:t>
            </a:r>
            <a:r>
              <a:rPr lang="zh-CN" altLang="en-US" sz="1600" b="1" dirty="0">
                <a:latin typeface="MiSans Light" panose="00000400000000000000" pitchFamily="2" charset="-122"/>
                <a:ea typeface="MiSans Light" panose="00000400000000000000" pitchFamily="2" charset="-122"/>
              </a:rPr>
              <a:t>的作用：记录每个</a:t>
            </a:r>
            <a:r>
              <a:rPr lang="en-US" altLang="zh-CN" sz="1600" b="1" dirty="0" err="1">
                <a:latin typeface="MiSans Light" panose="00000400000000000000" pitchFamily="2" charset="-122"/>
                <a:ea typeface="MiSans Light" panose="00000400000000000000" pitchFamily="2" charset="-122"/>
              </a:rPr>
              <a:t>muxCB</a:t>
            </a:r>
            <a:r>
              <a:rPr lang="zh-CN" altLang="en-US" sz="1600" b="1" dirty="0">
                <a:latin typeface="MiSans Light" panose="00000400000000000000" pitchFamily="2" charset="-122"/>
                <a:ea typeface="MiSans Light" panose="00000400000000000000" pitchFamily="2" charset="-122"/>
              </a:rPr>
              <a:t>的创建者（由哪个任务调用了</a:t>
            </a:r>
            <a:r>
              <a:rPr lang="en-US" altLang="zh-CN" sz="1600" b="1" dirty="0" err="1">
                <a:latin typeface="MiSans Light" panose="00000400000000000000" pitchFamily="2" charset="-122"/>
                <a:ea typeface="MiSans Light" panose="00000400000000000000" pitchFamily="2" charset="-122"/>
              </a:rPr>
              <a:t>Los_MuxCreate</a:t>
            </a:r>
            <a:r>
              <a:rPr lang="zh-CN" altLang="en-US" sz="1600" b="1" dirty="0">
                <a:latin typeface="MiSans Light" panose="00000400000000000000" pitchFamily="2" charset="-122"/>
                <a:ea typeface="MiSans Light" panose="00000400000000000000" pitchFamily="2" charset="-122"/>
              </a:rPr>
              <a:t>创建了该互斥锁）和最后一次访问时间，用于调试。</a:t>
            </a:r>
            <a:endParaRPr lang="zh-CN" altLang="en-US" dirty="0"/>
          </a:p>
        </p:txBody>
      </p:sp>
    </p:spTree>
    <p:extLst>
      <p:ext uri="{BB962C8B-B14F-4D97-AF65-F5344CB8AC3E}">
        <p14:creationId xmlns:p14="http://schemas.microsoft.com/office/powerpoint/2010/main" val="36242155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1554" y="774355"/>
            <a:ext cx="1497526" cy="369332"/>
          </a:xfrm>
          <a:prstGeom prst="rect">
            <a:avLst/>
          </a:prstGeom>
          <a:noFill/>
        </p:spPr>
        <p:txBody>
          <a:bodyPr wrap="none" rtlCol="0">
            <a:spAutoFit/>
          </a:bodyPr>
          <a:lstStyle/>
          <a:p>
            <a:r>
              <a:rPr lang="en-US" altLang="zh-CN" dirty="0" err="1"/>
              <a:t>los_lockdep.c</a:t>
            </a:r>
            <a:endParaRPr lang="zh-CN" altLang="en-US" dirty="0"/>
          </a:p>
        </p:txBody>
      </p:sp>
      <p:sp>
        <p:nvSpPr>
          <p:cNvPr id="7" name="文本框 6"/>
          <p:cNvSpPr txBox="1"/>
          <p:nvPr/>
        </p:nvSpPr>
        <p:spPr>
          <a:xfrm>
            <a:off x="8398276" y="1811045"/>
            <a:ext cx="3181899" cy="2862322"/>
          </a:xfrm>
          <a:prstGeom prst="rect">
            <a:avLst/>
          </a:prstGeom>
          <a:noFill/>
        </p:spPr>
        <p:txBody>
          <a:bodyPr wrap="square" rtlCol="0">
            <a:spAutoFit/>
          </a:bodyPr>
          <a:lstStyle/>
          <a:p>
            <a:r>
              <a:rPr lang="zh-CN" altLang="en-US" dirty="0"/>
              <a:t>将</a:t>
            </a:r>
            <a:r>
              <a:rPr lang="en-US" altLang="zh-CN" dirty="0" err="1"/>
              <a:t>lockOwner</a:t>
            </a:r>
            <a:r>
              <a:rPr lang="zh-CN" altLang="en-US" dirty="0"/>
              <a:t>改为现在在申请其他锁的任务</a:t>
            </a:r>
            <a:endParaRPr lang="en-US" altLang="zh-CN" dirty="0"/>
          </a:p>
          <a:p>
            <a:r>
              <a:rPr lang="en-US" altLang="zh-CN" dirty="0"/>
              <a:t>--</a:t>
            </a:r>
            <a:r>
              <a:rPr lang="zh-CN" altLang="en-US" dirty="0"/>
              <a:t>实现嵌套判断：</a:t>
            </a:r>
            <a:endParaRPr lang="en-US" altLang="zh-CN" dirty="0"/>
          </a:p>
          <a:p>
            <a:r>
              <a:rPr lang="zh-CN" altLang="en-US" dirty="0"/>
              <a:t>判断当前任务正在申请的锁和本任务要申请的锁之间是否会发生死锁</a:t>
            </a:r>
            <a:endParaRPr lang="en-US" altLang="zh-CN" dirty="0"/>
          </a:p>
          <a:p>
            <a:endParaRPr lang="en-US" altLang="zh-CN" dirty="0"/>
          </a:p>
          <a:p>
            <a:endParaRPr lang="en-US" altLang="zh-CN" dirty="0"/>
          </a:p>
          <a:p>
            <a:r>
              <a:rPr lang="zh-CN" altLang="en-US" dirty="0"/>
              <a:t>直到所有相关任务都不会死锁，可以申请</a:t>
            </a:r>
          </a:p>
        </p:txBody>
      </p:sp>
      <p:pic>
        <p:nvPicPr>
          <p:cNvPr id="3" name="图片 2"/>
          <p:cNvPicPr>
            <a:picLocks noChangeAspect="1"/>
          </p:cNvPicPr>
          <p:nvPr/>
        </p:nvPicPr>
        <p:blipFill>
          <a:blip r:embed="rId2"/>
          <a:stretch>
            <a:fillRect/>
          </a:stretch>
        </p:blipFill>
        <p:spPr>
          <a:xfrm>
            <a:off x="612140" y="1341120"/>
            <a:ext cx="5621020" cy="1197610"/>
          </a:xfrm>
          <a:prstGeom prst="rect">
            <a:avLst/>
          </a:prstGeom>
        </p:spPr>
      </p:pic>
      <p:pic>
        <p:nvPicPr>
          <p:cNvPr id="5" name="图片 4"/>
          <p:cNvPicPr>
            <a:picLocks noChangeAspect="1"/>
          </p:cNvPicPr>
          <p:nvPr/>
        </p:nvPicPr>
        <p:blipFill>
          <a:blip r:embed="rId3"/>
          <a:stretch>
            <a:fillRect/>
          </a:stretch>
        </p:blipFill>
        <p:spPr>
          <a:xfrm>
            <a:off x="612140" y="2981960"/>
            <a:ext cx="7152640" cy="1430655"/>
          </a:xfrm>
          <a:prstGeom prst="rect">
            <a:avLst/>
          </a:prstGeom>
        </p:spPr>
      </p:pic>
      <p:pic>
        <p:nvPicPr>
          <p:cNvPr id="8" name="图片 7"/>
          <p:cNvPicPr>
            <a:picLocks noChangeAspect="1"/>
          </p:cNvPicPr>
          <p:nvPr/>
        </p:nvPicPr>
        <p:blipFill>
          <a:blip r:embed="rId4"/>
          <a:stretch>
            <a:fillRect/>
          </a:stretch>
        </p:blipFill>
        <p:spPr>
          <a:xfrm>
            <a:off x="612140" y="4673600"/>
            <a:ext cx="3986530" cy="47180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1554" y="774355"/>
            <a:ext cx="1497526" cy="369332"/>
          </a:xfrm>
          <a:prstGeom prst="rect">
            <a:avLst/>
          </a:prstGeom>
          <a:noFill/>
        </p:spPr>
        <p:txBody>
          <a:bodyPr wrap="none" rtlCol="0">
            <a:spAutoFit/>
          </a:bodyPr>
          <a:lstStyle/>
          <a:p>
            <a:r>
              <a:rPr lang="en-US" altLang="zh-CN" dirty="0" err="1"/>
              <a:t>los_lockdep.c</a:t>
            </a:r>
            <a:endParaRPr lang="zh-CN" altLang="en-US" dirty="0"/>
          </a:p>
        </p:txBody>
      </p:sp>
      <p:pic>
        <p:nvPicPr>
          <p:cNvPr id="4" name="图片 3"/>
          <p:cNvPicPr>
            <a:picLocks noChangeAspect="1"/>
          </p:cNvPicPr>
          <p:nvPr/>
        </p:nvPicPr>
        <p:blipFill>
          <a:blip r:embed="rId2"/>
          <a:stretch>
            <a:fillRect/>
          </a:stretch>
        </p:blipFill>
        <p:spPr>
          <a:xfrm>
            <a:off x="806325" y="1847260"/>
            <a:ext cx="5868587" cy="3825570"/>
          </a:xfrm>
          <a:prstGeom prst="rect">
            <a:avLst/>
          </a:prstGeom>
        </p:spPr>
      </p:pic>
      <p:sp>
        <p:nvSpPr>
          <p:cNvPr id="3" name="椭圆 2"/>
          <p:cNvSpPr/>
          <p:nvPr/>
        </p:nvSpPr>
        <p:spPr>
          <a:xfrm>
            <a:off x="9210675" y="4795520"/>
            <a:ext cx="746760" cy="719455"/>
          </a:xfrm>
          <a:prstGeom prst="ellipse">
            <a:avLst/>
          </a:prstGeom>
          <a:solidFill>
            <a:srgbClr val="FFC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n>
                  <a:solidFill>
                    <a:schemeClr val="tx1"/>
                  </a:solidFill>
                </a:ln>
                <a:solidFill>
                  <a:schemeClr val="tx1"/>
                </a:solidFill>
              </a:rPr>
              <a:t>A</a:t>
            </a:r>
          </a:p>
        </p:txBody>
      </p:sp>
      <p:sp>
        <p:nvSpPr>
          <p:cNvPr id="7" name="椭圆 6"/>
          <p:cNvSpPr/>
          <p:nvPr/>
        </p:nvSpPr>
        <p:spPr>
          <a:xfrm>
            <a:off x="7988300" y="2741930"/>
            <a:ext cx="746760" cy="719455"/>
          </a:xfrm>
          <a:prstGeom prst="ellipse">
            <a:avLst/>
          </a:prstGeom>
          <a:solidFill>
            <a:schemeClr val="accent6">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n>
                  <a:solidFill>
                    <a:schemeClr val="tx1"/>
                  </a:solidFill>
                </a:ln>
                <a:solidFill>
                  <a:schemeClr val="tx1"/>
                </a:solidFill>
              </a:rPr>
              <a:t>B</a:t>
            </a:r>
          </a:p>
        </p:txBody>
      </p:sp>
      <p:sp>
        <p:nvSpPr>
          <p:cNvPr id="8" name="椭圆 7"/>
          <p:cNvSpPr/>
          <p:nvPr/>
        </p:nvSpPr>
        <p:spPr>
          <a:xfrm>
            <a:off x="10290810" y="2785110"/>
            <a:ext cx="746760" cy="719455"/>
          </a:xfrm>
          <a:prstGeom prst="ellipse">
            <a:avLst/>
          </a:prstGeom>
          <a:solidFill>
            <a:schemeClr val="accent1">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n>
                  <a:solidFill>
                    <a:schemeClr val="tx1"/>
                  </a:solidFill>
                </a:ln>
                <a:solidFill>
                  <a:schemeClr val="tx1"/>
                </a:solidFill>
              </a:rPr>
              <a:t>C</a:t>
            </a:r>
          </a:p>
        </p:txBody>
      </p:sp>
      <p:sp>
        <p:nvSpPr>
          <p:cNvPr id="9" name="文本框 8"/>
          <p:cNvSpPr txBox="1"/>
          <p:nvPr/>
        </p:nvSpPr>
        <p:spPr>
          <a:xfrm>
            <a:off x="8735060" y="5673090"/>
            <a:ext cx="1985010" cy="368300"/>
          </a:xfrm>
          <a:prstGeom prst="rect">
            <a:avLst/>
          </a:prstGeom>
          <a:noFill/>
        </p:spPr>
        <p:txBody>
          <a:bodyPr wrap="square" rtlCol="0">
            <a:spAutoFit/>
          </a:bodyPr>
          <a:lstStyle/>
          <a:p>
            <a:r>
              <a:rPr lang="zh-CN" altLang="en-US"/>
              <a:t>占有</a:t>
            </a:r>
            <a:r>
              <a:rPr lang="en-US" altLang="zh-CN"/>
              <a:t>s1</a:t>
            </a:r>
            <a:r>
              <a:rPr lang="zh-CN" altLang="en-US"/>
              <a:t>，申请</a:t>
            </a:r>
            <a:r>
              <a:rPr lang="en-US" altLang="zh-CN"/>
              <a:t>s2</a:t>
            </a:r>
          </a:p>
        </p:txBody>
      </p:sp>
      <p:sp>
        <p:nvSpPr>
          <p:cNvPr id="10" name="文本框 9"/>
          <p:cNvSpPr txBox="1"/>
          <p:nvPr/>
        </p:nvSpPr>
        <p:spPr>
          <a:xfrm>
            <a:off x="6983730" y="2234565"/>
            <a:ext cx="1985010" cy="368300"/>
          </a:xfrm>
          <a:prstGeom prst="rect">
            <a:avLst/>
          </a:prstGeom>
          <a:noFill/>
        </p:spPr>
        <p:txBody>
          <a:bodyPr wrap="square" rtlCol="0">
            <a:spAutoFit/>
          </a:bodyPr>
          <a:lstStyle/>
          <a:p>
            <a:r>
              <a:rPr lang="zh-CN" altLang="en-US"/>
              <a:t>占有</a:t>
            </a:r>
            <a:r>
              <a:rPr lang="en-US" altLang="zh-CN"/>
              <a:t>s2</a:t>
            </a:r>
            <a:r>
              <a:rPr lang="zh-CN" altLang="en-US"/>
              <a:t>，申请</a:t>
            </a:r>
            <a:r>
              <a:rPr lang="en-US" altLang="zh-CN"/>
              <a:t>s3</a:t>
            </a:r>
          </a:p>
        </p:txBody>
      </p:sp>
      <p:sp>
        <p:nvSpPr>
          <p:cNvPr id="11" name="文本框 10"/>
          <p:cNvSpPr txBox="1"/>
          <p:nvPr/>
        </p:nvSpPr>
        <p:spPr>
          <a:xfrm>
            <a:off x="9813925" y="2316480"/>
            <a:ext cx="1985010" cy="368300"/>
          </a:xfrm>
          <a:prstGeom prst="rect">
            <a:avLst/>
          </a:prstGeom>
          <a:noFill/>
        </p:spPr>
        <p:txBody>
          <a:bodyPr wrap="square" rtlCol="0">
            <a:spAutoFit/>
          </a:bodyPr>
          <a:lstStyle/>
          <a:p>
            <a:r>
              <a:rPr lang="zh-CN" altLang="en-US"/>
              <a:t>占有</a:t>
            </a:r>
            <a:r>
              <a:rPr lang="en-US" altLang="zh-CN"/>
              <a:t>s3</a:t>
            </a:r>
            <a:r>
              <a:rPr lang="zh-CN" altLang="en-US"/>
              <a:t>，申请</a:t>
            </a:r>
            <a:r>
              <a:rPr lang="en-US" altLang="zh-CN"/>
              <a:t>s1</a:t>
            </a:r>
          </a:p>
        </p:txBody>
      </p:sp>
      <p:cxnSp>
        <p:nvCxnSpPr>
          <p:cNvPr id="12" name="直接箭头连接符 11"/>
          <p:cNvCxnSpPr/>
          <p:nvPr/>
        </p:nvCxnSpPr>
        <p:spPr>
          <a:xfrm flipH="1" flipV="1">
            <a:off x="8392795" y="3600450"/>
            <a:ext cx="850900" cy="114427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8864600" y="3098800"/>
            <a:ext cx="1257300" cy="508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9813925" y="3604895"/>
            <a:ext cx="623570" cy="120650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21554" y="774355"/>
            <a:ext cx="1497526" cy="369332"/>
          </a:xfrm>
          <a:prstGeom prst="rect">
            <a:avLst/>
          </a:prstGeom>
          <a:noFill/>
        </p:spPr>
        <p:txBody>
          <a:bodyPr wrap="none" rtlCol="0">
            <a:spAutoFit/>
          </a:bodyPr>
          <a:lstStyle/>
          <a:p>
            <a:r>
              <a:rPr lang="en-US" altLang="zh-CN" dirty="0" err="1"/>
              <a:t>los_lockdep.c</a:t>
            </a:r>
            <a:endParaRPr lang="zh-CN" altLang="en-US" dirty="0"/>
          </a:p>
        </p:txBody>
      </p:sp>
      <p:sp>
        <p:nvSpPr>
          <p:cNvPr id="5" name="文本框 4"/>
          <p:cNvSpPr txBox="1"/>
          <p:nvPr/>
        </p:nvSpPr>
        <p:spPr>
          <a:xfrm>
            <a:off x="711558" y="682022"/>
            <a:ext cx="2339102" cy="461665"/>
          </a:xfrm>
          <a:prstGeom prst="rect">
            <a:avLst/>
          </a:prstGeom>
          <a:noFill/>
        </p:spPr>
        <p:txBody>
          <a:bodyPr wrap="none" rtlCol="0">
            <a:spAutoFit/>
          </a:bodyPr>
          <a:lstStyle/>
          <a:p>
            <a:r>
              <a:rPr lang="zh-CN" altLang="en-US" sz="2400" b="1" dirty="0"/>
              <a:t>记录申请自旋锁</a:t>
            </a:r>
          </a:p>
        </p:txBody>
      </p:sp>
      <p:sp>
        <p:nvSpPr>
          <p:cNvPr id="9" name="文本框 8"/>
          <p:cNvSpPr txBox="1"/>
          <p:nvPr/>
        </p:nvSpPr>
        <p:spPr>
          <a:xfrm>
            <a:off x="7778788" y="2283781"/>
            <a:ext cx="3701654" cy="1754326"/>
          </a:xfrm>
          <a:prstGeom prst="rect">
            <a:avLst/>
          </a:prstGeom>
          <a:noFill/>
        </p:spPr>
        <p:txBody>
          <a:bodyPr wrap="none" rtlCol="0">
            <a:spAutoFit/>
          </a:bodyPr>
          <a:lstStyle/>
          <a:p>
            <a:r>
              <a:rPr lang="en-US" altLang="zh-CN" dirty="0" err="1"/>
              <a:t>checkResult</a:t>
            </a:r>
            <a:r>
              <a:rPr lang="zh-CN" altLang="en-US" dirty="0"/>
              <a:t>默认设置为</a:t>
            </a:r>
            <a:r>
              <a:rPr lang="en-US" altLang="zh-CN" dirty="0"/>
              <a:t>SUCCESS</a:t>
            </a:r>
          </a:p>
          <a:p>
            <a:r>
              <a:rPr lang="en-US" altLang="zh-CN" dirty="0"/>
              <a:t>Current</a:t>
            </a:r>
            <a:r>
              <a:rPr lang="zh-CN" altLang="en-US" dirty="0"/>
              <a:t>：</a:t>
            </a:r>
            <a:r>
              <a:rPr lang="en-US" altLang="zh-CN" dirty="0"/>
              <a:t> </a:t>
            </a:r>
          </a:p>
          <a:p>
            <a:r>
              <a:rPr lang="zh-CN" altLang="en-US" dirty="0"/>
              <a:t>在</a:t>
            </a:r>
            <a:r>
              <a:rPr lang="en-US" altLang="zh-CN" dirty="0" err="1"/>
              <a:t>los_sched_pri.h</a:t>
            </a:r>
            <a:r>
              <a:rPr lang="zh-CN" altLang="en-US" dirty="0"/>
              <a:t>中</a:t>
            </a:r>
            <a:endParaRPr lang="en-US" altLang="zh-CN" dirty="0"/>
          </a:p>
          <a:p>
            <a:r>
              <a:rPr lang="zh-CN" altLang="en-US" dirty="0"/>
              <a:t>调用汇编代码</a:t>
            </a:r>
            <a:r>
              <a:rPr lang="en-US" altLang="zh-CN" dirty="0" err="1"/>
              <a:t>ArchCurrTaskGet</a:t>
            </a:r>
            <a:r>
              <a:rPr lang="zh-CN" altLang="en-US" dirty="0"/>
              <a:t>（）</a:t>
            </a:r>
            <a:endParaRPr lang="en-US" altLang="zh-CN" dirty="0"/>
          </a:p>
          <a:p>
            <a:r>
              <a:rPr lang="zh-CN" altLang="en-US" dirty="0"/>
              <a:t>获取当前任务</a:t>
            </a:r>
            <a:r>
              <a:rPr lang="en-US" altLang="zh-CN" dirty="0"/>
              <a:t>TCB</a:t>
            </a:r>
          </a:p>
          <a:p>
            <a:r>
              <a:rPr lang="en-US" altLang="zh-CN" dirty="0" err="1"/>
              <a:t>lockOwner</a:t>
            </a:r>
            <a:r>
              <a:rPr lang="zh-CN" altLang="en-US" dirty="0"/>
              <a:t>初始为空</a:t>
            </a:r>
          </a:p>
        </p:txBody>
      </p:sp>
      <p:pic>
        <p:nvPicPr>
          <p:cNvPr id="6" name="图片 5"/>
          <p:cNvPicPr>
            <a:picLocks noChangeAspect="1"/>
          </p:cNvPicPr>
          <p:nvPr/>
        </p:nvPicPr>
        <p:blipFill>
          <a:blip r:embed="rId2"/>
          <a:stretch>
            <a:fillRect/>
          </a:stretch>
        </p:blipFill>
        <p:spPr>
          <a:xfrm>
            <a:off x="711835" y="1889125"/>
            <a:ext cx="6099175" cy="205994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18377" y="1651247"/>
            <a:ext cx="3550972" cy="2308324"/>
          </a:xfrm>
          <a:prstGeom prst="rect">
            <a:avLst/>
          </a:prstGeom>
          <a:noFill/>
        </p:spPr>
        <p:txBody>
          <a:bodyPr wrap="none" rtlCol="0">
            <a:spAutoFit/>
          </a:bodyPr>
          <a:lstStyle/>
          <a:p>
            <a:r>
              <a:rPr lang="en-US" altLang="zh-CN" dirty="0" err="1"/>
              <a:t>lockOwner</a:t>
            </a:r>
            <a:r>
              <a:rPr lang="zh-CN" altLang="en-US" dirty="0"/>
              <a:t>记录为当前要申请的锁</a:t>
            </a:r>
            <a:endParaRPr lang="en-US" altLang="zh-CN" dirty="0"/>
          </a:p>
          <a:p>
            <a:r>
              <a:rPr lang="zh-CN" altLang="en-US" dirty="0"/>
              <a:t>的拥有者</a:t>
            </a:r>
            <a:endParaRPr lang="en-US" altLang="zh-CN" dirty="0"/>
          </a:p>
          <a:p>
            <a:endParaRPr lang="en-US" altLang="zh-CN" dirty="0"/>
          </a:p>
          <a:p>
            <a:r>
              <a:rPr lang="en-US" altLang="zh-CN" dirty="0"/>
              <a:t>Owner</a:t>
            </a:r>
            <a:r>
              <a:rPr lang="zh-CN" altLang="en-US" dirty="0"/>
              <a:t>为空，可以直接占有</a:t>
            </a:r>
            <a:endParaRPr lang="en-US" altLang="zh-CN" dirty="0"/>
          </a:p>
          <a:p>
            <a:endParaRPr lang="en-US" altLang="zh-CN" dirty="0"/>
          </a:p>
          <a:p>
            <a:r>
              <a:rPr lang="en-US" altLang="zh-CN" dirty="0"/>
              <a:t>Owner</a:t>
            </a:r>
            <a:r>
              <a:rPr lang="zh-CN" altLang="en-US" dirty="0"/>
              <a:t>为</a:t>
            </a:r>
            <a:r>
              <a:rPr lang="en-US" altLang="zh-CN" dirty="0"/>
              <a:t>current</a:t>
            </a:r>
            <a:r>
              <a:rPr lang="zh-CN" altLang="en-US" dirty="0"/>
              <a:t>，重复申请</a:t>
            </a:r>
            <a:endParaRPr lang="en-US" altLang="zh-CN" dirty="0"/>
          </a:p>
          <a:p>
            <a:endParaRPr lang="en-US" altLang="zh-CN" dirty="0"/>
          </a:p>
          <a:p>
            <a:r>
              <a:rPr lang="zh-CN" altLang="en-US" dirty="0"/>
              <a:t>其他：判断是否会死锁</a:t>
            </a:r>
          </a:p>
        </p:txBody>
      </p:sp>
      <p:pic>
        <p:nvPicPr>
          <p:cNvPr id="2" name="图片 1"/>
          <p:cNvPicPr>
            <a:picLocks noChangeAspect="1"/>
          </p:cNvPicPr>
          <p:nvPr/>
        </p:nvPicPr>
        <p:blipFill>
          <a:blip r:embed="rId2"/>
          <a:stretch>
            <a:fillRect/>
          </a:stretch>
        </p:blipFill>
        <p:spPr>
          <a:xfrm>
            <a:off x="409575" y="1003935"/>
            <a:ext cx="7133590" cy="284289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374820" y="585170"/>
            <a:ext cx="1497526" cy="369332"/>
          </a:xfrm>
          <a:prstGeom prst="rect">
            <a:avLst/>
          </a:prstGeom>
          <a:noFill/>
        </p:spPr>
        <p:txBody>
          <a:bodyPr wrap="none" rtlCol="0">
            <a:spAutoFit/>
          </a:bodyPr>
          <a:lstStyle/>
          <a:p>
            <a:r>
              <a:rPr lang="en-US" altLang="zh-CN" dirty="0" err="1"/>
              <a:t>los_lockdep.c</a:t>
            </a:r>
            <a:endParaRPr lang="zh-CN" altLang="en-US" dirty="0"/>
          </a:p>
        </p:txBody>
      </p:sp>
      <p:sp>
        <p:nvSpPr>
          <p:cNvPr id="7" name="文本框 6"/>
          <p:cNvSpPr txBox="1"/>
          <p:nvPr/>
        </p:nvSpPr>
        <p:spPr>
          <a:xfrm>
            <a:off x="8522562" y="1145930"/>
            <a:ext cx="1554480" cy="2861310"/>
          </a:xfrm>
          <a:prstGeom prst="rect">
            <a:avLst/>
          </a:prstGeom>
          <a:noFill/>
        </p:spPr>
        <p:txBody>
          <a:bodyPr wrap="none" rtlCol="0">
            <a:spAutoFit/>
          </a:bodyPr>
          <a:lstStyle/>
          <a:p>
            <a:r>
              <a:rPr lang="zh-CN" altLang="en-US" dirty="0"/>
              <a:t>可以申请锁：</a:t>
            </a:r>
            <a:endParaRPr lang="en-US" altLang="zh-CN" dirty="0"/>
          </a:p>
          <a:p>
            <a:endParaRPr lang="en-US" altLang="zh-CN" dirty="0"/>
          </a:p>
          <a:p>
            <a:r>
              <a:rPr lang="zh-CN" altLang="en-US" dirty="0"/>
              <a:t>设置变量</a:t>
            </a:r>
            <a:endParaRPr lang="en-US" altLang="zh-CN" dirty="0"/>
          </a:p>
          <a:p>
            <a:endParaRPr lang="en-US" altLang="zh-CN" dirty="0"/>
          </a:p>
          <a:p>
            <a:r>
              <a:rPr lang="zh-CN" altLang="en-US" dirty="0"/>
              <a:t>否则：</a:t>
            </a:r>
          </a:p>
          <a:p>
            <a:r>
              <a:rPr lang="zh-CN" altLang="en-US" dirty="0"/>
              <a:t>输出错误信息</a:t>
            </a:r>
          </a:p>
          <a:p>
            <a:r>
              <a:rPr lang="zh-CN" altLang="en-US" dirty="0"/>
              <a:t>软死锁</a:t>
            </a:r>
            <a:endParaRPr lang="en-US" altLang="zh-CN" dirty="0"/>
          </a:p>
          <a:p>
            <a:endParaRPr lang="en-US" altLang="zh-CN" dirty="0"/>
          </a:p>
          <a:p>
            <a:endParaRPr lang="en-US" altLang="zh-CN" dirty="0"/>
          </a:p>
          <a:p>
            <a:endParaRPr lang="zh-CN" altLang="en-US" dirty="0"/>
          </a:p>
        </p:txBody>
      </p:sp>
      <p:pic>
        <p:nvPicPr>
          <p:cNvPr id="3" name="图片 2"/>
          <p:cNvPicPr>
            <a:picLocks noChangeAspect="1"/>
          </p:cNvPicPr>
          <p:nvPr/>
        </p:nvPicPr>
        <p:blipFill>
          <a:blip r:embed="rId2"/>
          <a:stretch>
            <a:fillRect/>
          </a:stretch>
        </p:blipFill>
        <p:spPr>
          <a:xfrm>
            <a:off x="245110" y="1089025"/>
            <a:ext cx="7799705" cy="347789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790" y="459105"/>
            <a:ext cx="6275705" cy="1390015"/>
          </a:xfrm>
          <a:prstGeom prst="rect">
            <a:avLst/>
          </a:prstGeom>
        </p:spPr>
      </p:pic>
      <p:pic>
        <p:nvPicPr>
          <p:cNvPr id="3" name="图片 2"/>
          <p:cNvPicPr>
            <a:picLocks noChangeAspect="1"/>
          </p:cNvPicPr>
          <p:nvPr/>
        </p:nvPicPr>
        <p:blipFill>
          <a:blip r:embed="rId3"/>
          <a:stretch>
            <a:fillRect/>
          </a:stretch>
        </p:blipFill>
        <p:spPr>
          <a:xfrm>
            <a:off x="605790" y="2166620"/>
            <a:ext cx="5313045" cy="2097405"/>
          </a:xfrm>
          <a:prstGeom prst="rect">
            <a:avLst/>
          </a:prstGeom>
        </p:spPr>
      </p:pic>
      <p:pic>
        <p:nvPicPr>
          <p:cNvPr id="4" name="图片 3"/>
          <p:cNvPicPr>
            <a:picLocks noChangeAspect="1"/>
          </p:cNvPicPr>
          <p:nvPr/>
        </p:nvPicPr>
        <p:blipFill>
          <a:blip r:embed="rId4"/>
          <a:stretch>
            <a:fillRect/>
          </a:stretch>
        </p:blipFill>
        <p:spPr>
          <a:xfrm>
            <a:off x="605790" y="4500245"/>
            <a:ext cx="3192145" cy="1090930"/>
          </a:xfrm>
          <a:prstGeom prst="rect">
            <a:avLst/>
          </a:prstGeom>
        </p:spPr>
      </p:pic>
      <p:pic>
        <p:nvPicPr>
          <p:cNvPr id="5" name="图片 4"/>
          <p:cNvPicPr>
            <a:picLocks noChangeAspect="1"/>
          </p:cNvPicPr>
          <p:nvPr/>
        </p:nvPicPr>
        <p:blipFill>
          <a:blip r:embed="rId5"/>
          <a:stretch>
            <a:fillRect/>
          </a:stretch>
        </p:blipFill>
        <p:spPr>
          <a:xfrm>
            <a:off x="605790" y="5827395"/>
            <a:ext cx="4705350" cy="266700"/>
          </a:xfrm>
          <a:prstGeom prst="rect">
            <a:avLst/>
          </a:prstGeom>
        </p:spPr>
      </p:pic>
      <p:sp>
        <p:nvSpPr>
          <p:cNvPr id="6" name="文本框 5"/>
          <p:cNvSpPr txBox="1"/>
          <p:nvPr/>
        </p:nvSpPr>
        <p:spPr>
          <a:xfrm>
            <a:off x="8262620" y="1247140"/>
            <a:ext cx="4064000" cy="368300"/>
          </a:xfrm>
          <a:prstGeom prst="rect">
            <a:avLst/>
          </a:prstGeom>
          <a:noFill/>
        </p:spPr>
        <p:txBody>
          <a:bodyPr wrap="square" rtlCol="0">
            <a:spAutoFit/>
          </a:bodyPr>
          <a:lstStyle/>
          <a:p>
            <a:r>
              <a:rPr lang="zh-CN" altLang="en-US"/>
              <a:t>获取时间片时间</a:t>
            </a:r>
          </a:p>
        </p:txBody>
      </p:sp>
      <p:sp>
        <p:nvSpPr>
          <p:cNvPr id="7" name="文本框 6"/>
          <p:cNvSpPr txBox="1"/>
          <p:nvPr/>
        </p:nvSpPr>
        <p:spPr>
          <a:xfrm>
            <a:off x="8262620" y="1849120"/>
            <a:ext cx="4064000" cy="368300"/>
          </a:xfrm>
          <a:prstGeom prst="rect">
            <a:avLst/>
          </a:prstGeom>
          <a:noFill/>
        </p:spPr>
        <p:txBody>
          <a:bodyPr wrap="square" rtlCol="0">
            <a:spAutoFit/>
          </a:bodyPr>
          <a:lstStyle/>
          <a:p>
            <a:r>
              <a:rPr lang="zh-CN" altLang="en-US"/>
              <a:t>读取</a:t>
            </a:r>
            <a:r>
              <a:rPr lang="en-US" altLang="zh-CN"/>
              <a:t>Timer </a:t>
            </a:r>
            <a:r>
              <a:rPr lang="zh-CN" altLang="en-US"/>
              <a:t>寄存器，即为当前时间</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19125" y="723265"/>
            <a:ext cx="4546600" cy="1000760"/>
          </a:xfrm>
          <a:prstGeom prst="rect">
            <a:avLst/>
          </a:prstGeom>
        </p:spPr>
      </p:pic>
      <p:pic>
        <p:nvPicPr>
          <p:cNvPr id="3" name="图片 2"/>
          <p:cNvPicPr>
            <a:picLocks noChangeAspect="1"/>
          </p:cNvPicPr>
          <p:nvPr/>
        </p:nvPicPr>
        <p:blipFill>
          <a:blip r:embed="rId3"/>
          <a:stretch>
            <a:fillRect/>
          </a:stretch>
        </p:blipFill>
        <p:spPr>
          <a:xfrm>
            <a:off x="619125" y="3304540"/>
            <a:ext cx="6824345" cy="530225"/>
          </a:xfrm>
          <a:prstGeom prst="rect">
            <a:avLst/>
          </a:prstGeom>
        </p:spPr>
      </p:pic>
      <p:pic>
        <p:nvPicPr>
          <p:cNvPr id="4" name="图片 3"/>
          <p:cNvPicPr>
            <a:picLocks noChangeAspect="1"/>
          </p:cNvPicPr>
          <p:nvPr/>
        </p:nvPicPr>
        <p:blipFill>
          <a:blip r:embed="rId4"/>
          <a:stretch>
            <a:fillRect/>
          </a:stretch>
        </p:blipFill>
        <p:spPr>
          <a:xfrm>
            <a:off x="619125" y="2341880"/>
            <a:ext cx="4353560" cy="890270"/>
          </a:xfrm>
          <a:prstGeom prst="rect">
            <a:avLst/>
          </a:prstGeom>
        </p:spPr>
      </p:pic>
      <p:sp>
        <p:nvSpPr>
          <p:cNvPr id="6" name="文本框 5"/>
          <p:cNvSpPr txBox="1"/>
          <p:nvPr/>
        </p:nvSpPr>
        <p:spPr>
          <a:xfrm>
            <a:off x="7443470" y="802005"/>
            <a:ext cx="2326005" cy="922020"/>
          </a:xfrm>
          <a:prstGeom prst="rect">
            <a:avLst/>
          </a:prstGeom>
          <a:noFill/>
        </p:spPr>
        <p:txBody>
          <a:bodyPr wrap="square" rtlCol="0" anchor="t">
            <a:spAutoFit/>
          </a:bodyPr>
          <a:lstStyle/>
          <a:p>
            <a:r>
              <a:rPr lang="en-US" altLang="zh-CN" dirty="0" err="1">
                <a:sym typeface="+mn-ea"/>
              </a:rPr>
              <a:t>OsLockDepRelease</a:t>
            </a:r>
            <a:r>
              <a:rPr lang="en-US" altLang="zh-CN" dirty="0">
                <a:sym typeface="+mn-ea"/>
              </a:rPr>
              <a:t>():</a:t>
            </a:r>
            <a:endParaRPr lang="en-US" altLang="zh-CN" dirty="0"/>
          </a:p>
          <a:p>
            <a:r>
              <a:rPr lang="zh-CN" altLang="en-US" dirty="0">
                <a:sym typeface="+mn-ea"/>
              </a:rPr>
              <a:t>恢复死锁检测特性</a:t>
            </a:r>
            <a:endParaRPr lang="en-US" altLang="zh-CN" dirty="0"/>
          </a:p>
          <a:p>
            <a:r>
              <a:rPr lang="zh-CN" altLang="en-US" dirty="0">
                <a:sym typeface="+mn-ea"/>
              </a:rPr>
              <a:t>恢复中断</a:t>
            </a:r>
          </a:p>
        </p:txBody>
      </p:sp>
      <p:sp>
        <p:nvSpPr>
          <p:cNvPr id="7" name="文本框 6"/>
          <p:cNvSpPr txBox="1"/>
          <p:nvPr/>
        </p:nvSpPr>
        <p:spPr>
          <a:xfrm>
            <a:off x="7509510" y="2813685"/>
            <a:ext cx="2552700" cy="894715"/>
          </a:xfrm>
          <a:prstGeom prst="rect">
            <a:avLst/>
          </a:prstGeom>
          <a:noFill/>
        </p:spPr>
        <p:txBody>
          <a:bodyPr wrap="square" rtlCol="0" anchor="t">
            <a:noAutofit/>
          </a:bodyPr>
          <a:lstStyle/>
          <a:p>
            <a:r>
              <a:rPr lang="zh-CN" altLang="en-US" dirty="0">
                <a:sym typeface="+mn-ea"/>
              </a:rPr>
              <a:t>未成功：</a:t>
            </a:r>
            <a:endParaRPr lang="en-US" altLang="zh-CN" dirty="0"/>
          </a:p>
          <a:p>
            <a:r>
              <a:rPr lang="en-US" altLang="zh-CN" dirty="0" err="1">
                <a:sym typeface="+mn-ea"/>
              </a:rPr>
              <a:t>OsLockDepDumpLock</a:t>
            </a:r>
            <a:r>
              <a:rPr lang="en-US" altLang="zh-CN" dirty="0">
                <a:sym typeface="+mn-ea"/>
              </a:rPr>
              <a:t>():</a:t>
            </a:r>
            <a:endParaRPr lang="en-US" altLang="zh-CN" dirty="0"/>
          </a:p>
          <a:p>
            <a:r>
              <a:rPr lang="zh-CN" altLang="en-US" dirty="0">
                <a:sym typeface="+mn-ea"/>
              </a:rPr>
              <a:t>打印错误信息</a:t>
            </a:r>
          </a:p>
        </p:txBody>
      </p:sp>
      <p:sp>
        <p:nvSpPr>
          <p:cNvPr id="8" name="文本框 7"/>
          <p:cNvSpPr txBox="1"/>
          <p:nvPr/>
        </p:nvSpPr>
        <p:spPr>
          <a:xfrm>
            <a:off x="7443470" y="4671060"/>
            <a:ext cx="1997710" cy="904240"/>
          </a:xfrm>
          <a:prstGeom prst="rect">
            <a:avLst/>
          </a:prstGeom>
          <a:noFill/>
        </p:spPr>
        <p:txBody>
          <a:bodyPr wrap="square" rtlCol="0" anchor="t">
            <a:noAutofit/>
          </a:bodyPr>
          <a:lstStyle/>
          <a:p>
            <a:r>
              <a:rPr lang="zh-CN" altLang="en-US" dirty="0">
                <a:sym typeface="+mn-ea"/>
              </a:rPr>
              <a:t>恢复中断</a:t>
            </a:r>
            <a:endParaRPr lang="en-US" altLang="zh-CN" dirty="0"/>
          </a:p>
          <a:p>
            <a:r>
              <a:rPr lang="en-US" altLang="zh-CN" dirty="0" err="1">
                <a:sym typeface="+mn-ea"/>
              </a:rPr>
              <a:t>OSLockDepPanic</a:t>
            </a:r>
            <a:r>
              <a:rPr lang="en-US" altLang="zh-CN" dirty="0">
                <a:sym typeface="+mn-ea"/>
              </a:rPr>
              <a:t>():</a:t>
            </a:r>
            <a:endParaRPr lang="en-US" altLang="zh-CN" dirty="0"/>
          </a:p>
          <a:p>
            <a:r>
              <a:rPr lang="zh-CN" altLang="en-US" dirty="0">
                <a:sym typeface="+mn-ea"/>
              </a:rPr>
              <a:t>程序进入软锁死</a:t>
            </a:r>
          </a:p>
        </p:txBody>
      </p:sp>
      <p:pic>
        <p:nvPicPr>
          <p:cNvPr id="9" name="图片 8"/>
          <p:cNvPicPr>
            <a:picLocks noChangeAspect="1"/>
          </p:cNvPicPr>
          <p:nvPr/>
        </p:nvPicPr>
        <p:blipFill>
          <a:blip r:embed="rId5"/>
          <a:stretch>
            <a:fillRect/>
          </a:stretch>
        </p:blipFill>
        <p:spPr>
          <a:xfrm>
            <a:off x="619125" y="4250690"/>
            <a:ext cx="5060315" cy="16065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11558" y="682022"/>
            <a:ext cx="2316480" cy="460375"/>
          </a:xfrm>
          <a:prstGeom prst="rect">
            <a:avLst/>
          </a:prstGeom>
          <a:noFill/>
        </p:spPr>
        <p:txBody>
          <a:bodyPr wrap="none" rtlCol="0">
            <a:spAutoFit/>
          </a:bodyPr>
          <a:lstStyle/>
          <a:p>
            <a:r>
              <a:rPr lang="zh-CN" altLang="en-US" sz="2400" b="1" dirty="0"/>
              <a:t>记录释放自旋锁</a:t>
            </a:r>
          </a:p>
        </p:txBody>
      </p:sp>
      <p:sp>
        <p:nvSpPr>
          <p:cNvPr id="8" name="文本框 7"/>
          <p:cNvSpPr txBox="1"/>
          <p:nvPr/>
        </p:nvSpPr>
        <p:spPr>
          <a:xfrm>
            <a:off x="7352660" y="1503773"/>
            <a:ext cx="3701654" cy="3139321"/>
          </a:xfrm>
          <a:prstGeom prst="rect">
            <a:avLst/>
          </a:prstGeom>
          <a:noFill/>
        </p:spPr>
        <p:txBody>
          <a:bodyPr wrap="none" rtlCol="0">
            <a:spAutoFit/>
          </a:bodyPr>
          <a:lstStyle/>
          <a:p>
            <a:r>
              <a:rPr lang="en-US" altLang="zh-CN" dirty="0" err="1"/>
              <a:t>checkResult</a:t>
            </a:r>
            <a:r>
              <a:rPr lang="zh-CN" altLang="en-US" dirty="0"/>
              <a:t>默认设置为空</a:t>
            </a:r>
            <a:endParaRPr lang="en-US" altLang="zh-CN" dirty="0"/>
          </a:p>
          <a:p>
            <a:endParaRPr lang="en-US" altLang="zh-CN" dirty="0"/>
          </a:p>
          <a:p>
            <a:r>
              <a:rPr lang="en-US" altLang="zh-CN" dirty="0"/>
              <a:t>Current</a:t>
            </a:r>
            <a:r>
              <a:rPr lang="zh-CN" altLang="en-US" dirty="0"/>
              <a:t>：</a:t>
            </a:r>
            <a:r>
              <a:rPr lang="en-US" altLang="zh-CN" dirty="0"/>
              <a:t> </a:t>
            </a:r>
          </a:p>
          <a:p>
            <a:r>
              <a:rPr lang="zh-CN" altLang="en-US" dirty="0"/>
              <a:t>在</a:t>
            </a:r>
            <a:r>
              <a:rPr lang="en-US" altLang="zh-CN" dirty="0" err="1"/>
              <a:t>los_sched_pri.h</a:t>
            </a:r>
            <a:r>
              <a:rPr lang="zh-CN" altLang="en-US" dirty="0"/>
              <a:t>中</a:t>
            </a:r>
            <a:endParaRPr lang="en-US" altLang="zh-CN" dirty="0"/>
          </a:p>
          <a:p>
            <a:r>
              <a:rPr lang="zh-CN" altLang="en-US" dirty="0"/>
              <a:t>调用汇编代码</a:t>
            </a:r>
            <a:r>
              <a:rPr lang="en-US" altLang="zh-CN" dirty="0" err="1"/>
              <a:t>ArchCurrTaskGet</a:t>
            </a:r>
            <a:r>
              <a:rPr lang="zh-CN" altLang="en-US" dirty="0"/>
              <a:t>（）</a:t>
            </a:r>
            <a:endParaRPr lang="en-US" altLang="zh-CN" dirty="0"/>
          </a:p>
          <a:p>
            <a:r>
              <a:rPr lang="zh-CN" altLang="en-US" dirty="0"/>
              <a:t>获取当前任务</a:t>
            </a:r>
            <a:r>
              <a:rPr lang="en-US" altLang="zh-CN" dirty="0"/>
              <a:t>TCB</a:t>
            </a:r>
          </a:p>
          <a:p>
            <a:endParaRPr lang="en-US" altLang="zh-CN" dirty="0"/>
          </a:p>
          <a:p>
            <a:r>
              <a:rPr lang="zh-CN" altLang="en-US" dirty="0"/>
              <a:t>调用</a:t>
            </a:r>
            <a:r>
              <a:rPr lang="en-US" altLang="zh-CN" dirty="0" err="1"/>
              <a:t>OSLockDepRequire</a:t>
            </a:r>
            <a:r>
              <a:rPr lang="zh-CN" altLang="en-US" dirty="0"/>
              <a:t>（）：</a:t>
            </a:r>
            <a:endParaRPr lang="en-US" altLang="zh-CN" dirty="0"/>
          </a:p>
          <a:p>
            <a:r>
              <a:rPr lang="zh-CN" altLang="en-US" dirty="0"/>
              <a:t>关中断；设置</a:t>
            </a:r>
            <a:r>
              <a:rPr lang="en-US" altLang="zh-CN" dirty="0" err="1"/>
              <a:t>g_lockdepAva</a:t>
            </a:r>
            <a:r>
              <a:rPr lang="en-US" altLang="zh-CN" dirty="0"/>
              <a:t> </a:t>
            </a:r>
            <a:r>
              <a:rPr lang="zh-CN" altLang="en-US" dirty="0"/>
              <a:t>为</a:t>
            </a:r>
            <a:r>
              <a:rPr lang="en-US" altLang="zh-CN" dirty="0"/>
              <a:t>0</a:t>
            </a:r>
          </a:p>
          <a:p>
            <a:r>
              <a:rPr lang="zh-CN" altLang="en-US" dirty="0"/>
              <a:t>（即关闭死锁检测特性）</a:t>
            </a:r>
            <a:endParaRPr lang="en-US" altLang="zh-CN" dirty="0"/>
          </a:p>
          <a:p>
            <a:endParaRPr lang="zh-CN" altLang="en-US" dirty="0"/>
          </a:p>
        </p:txBody>
      </p:sp>
      <p:pic>
        <p:nvPicPr>
          <p:cNvPr id="2" name="图片 1"/>
          <p:cNvPicPr>
            <a:picLocks noChangeAspect="1"/>
          </p:cNvPicPr>
          <p:nvPr/>
        </p:nvPicPr>
        <p:blipFill>
          <a:blip r:embed="rId2"/>
          <a:stretch>
            <a:fillRect/>
          </a:stretch>
        </p:blipFill>
        <p:spPr>
          <a:xfrm>
            <a:off x="780415" y="1817370"/>
            <a:ext cx="5805805" cy="258572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85320" y="1681326"/>
            <a:ext cx="3185487" cy="3416320"/>
          </a:xfrm>
          <a:prstGeom prst="rect">
            <a:avLst/>
          </a:prstGeom>
          <a:noFill/>
        </p:spPr>
        <p:txBody>
          <a:bodyPr wrap="none" rtlCol="0">
            <a:spAutoFit/>
          </a:bodyPr>
          <a:lstStyle/>
          <a:p>
            <a:r>
              <a:rPr lang="zh-CN" altLang="en-US" dirty="0"/>
              <a:t>如果释放了没用被占用的锁：</a:t>
            </a:r>
            <a:endParaRPr lang="en-US" altLang="zh-CN" dirty="0"/>
          </a:p>
          <a:p>
            <a:endParaRPr lang="en-US" altLang="zh-CN" dirty="0"/>
          </a:p>
          <a:p>
            <a:r>
              <a:rPr lang="en-US" altLang="zh-CN" dirty="0" err="1"/>
              <a:t>OSLockDepDumpLock</a:t>
            </a:r>
            <a:r>
              <a:rPr lang="en-US" altLang="zh-CN" dirty="0"/>
              <a:t>():</a:t>
            </a:r>
          </a:p>
          <a:p>
            <a:r>
              <a:rPr lang="zh-CN" altLang="en-US" dirty="0"/>
              <a:t>打印错误信息</a:t>
            </a:r>
            <a:endParaRPr lang="en-US" altLang="zh-CN" dirty="0"/>
          </a:p>
          <a:p>
            <a:endParaRPr lang="en-US" altLang="zh-CN" dirty="0"/>
          </a:p>
          <a:p>
            <a:r>
              <a:rPr lang="en-US" altLang="zh-CN" dirty="0" err="1"/>
              <a:t>OsLockDepRelease</a:t>
            </a:r>
            <a:r>
              <a:rPr lang="en-US" altLang="zh-CN" dirty="0"/>
              <a:t>():</a:t>
            </a:r>
          </a:p>
          <a:p>
            <a:r>
              <a:rPr lang="zh-CN" altLang="en-US" dirty="0"/>
              <a:t>恢复死锁检测特性</a:t>
            </a:r>
            <a:endParaRPr lang="en-US" altLang="zh-CN" dirty="0"/>
          </a:p>
          <a:p>
            <a:r>
              <a:rPr lang="zh-CN" altLang="en-US" dirty="0"/>
              <a:t>恢复中断</a:t>
            </a:r>
            <a:endParaRPr lang="en-US" altLang="zh-CN" dirty="0"/>
          </a:p>
          <a:p>
            <a:endParaRPr lang="en-US" altLang="zh-CN" dirty="0"/>
          </a:p>
          <a:p>
            <a:r>
              <a:rPr lang="en-US" altLang="zh-CN" dirty="0" err="1"/>
              <a:t>OSLockDepPanic</a:t>
            </a:r>
            <a:r>
              <a:rPr lang="en-US" altLang="zh-CN" dirty="0"/>
              <a:t>():</a:t>
            </a:r>
          </a:p>
          <a:p>
            <a:r>
              <a:rPr lang="zh-CN" altLang="en-US" dirty="0"/>
              <a:t>程序进入软锁死</a:t>
            </a:r>
          </a:p>
          <a:p>
            <a:endParaRPr lang="zh-CN" altLang="en-US" dirty="0"/>
          </a:p>
        </p:txBody>
      </p:sp>
      <p:sp>
        <p:nvSpPr>
          <p:cNvPr id="5" name="文本框 4"/>
          <p:cNvSpPr txBox="1"/>
          <p:nvPr/>
        </p:nvSpPr>
        <p:spPr>
          <a:xfrm>
            <a:off x="711558" y="682022"/>
            <a:ext cx="2339102" cy="461665"/>
          </a:xfrm>
          <a:prstGeom prst="rect">
            <a:avLst/>
          </a:prstGeom>
          <a:noFill/>
        </p:spPr>
        <p:txBody>
          <a:bodyPr wrap="none" rtlCol="0">
            <a:spAutoFit/>
          </a:bodyPr>
          <a:lstStyle/>
          <a:p>
            <a:r>
              <a:rPr lang="zh-CN" altLang="en-US" sz="2400" b="1" dirty="0"/>
              <a:t>记录申请自旋锁</a:t>
            </a:r>
          </a:p>
        </p:txBody>
      </p:sp>
      <p:pic>
        <p:nvPicPr>
          <p:cNvPr id="2" name="图片 1"/>
          <p:cNvPicPr>
            <a:picLocks noChangeAspect="1"/>
          </p:cNvPicPr>
          <p:nvPr/>
        </p:nvPicPr>
        <p:blipFill>
          <a:blip r:embed="rId2"/>
          <a:stretch>
            <a:fillRect/>
          </a:stretch>
        </p:blipFill>
        <p:spPr>
          <a:xfrm>
            <a:off x="500380" y="2200275"/>
            <a:ext cx="7025005" cy="159131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885320" y="1681326"/>
            <a:ext cx="2785639" cy="646331"/>
          </a:xfrm>
          <a:prstGeom prst="rect">
            <a:avLst/>
          </a:prstGeom>
          <a:noFill/>
        </p:spPr>
        <p:txBody>
          <a:bodyPr wrap="square" rtlCol="0">
            <a:spAutoFit/>
          </a:bodyPr>
          <a:lstStyle/>
          <a:p>
            <a:r>
              <a:rPr lang="zh-CN" altLang="en-US" dirty="0"/>
              <a:t>循环遍历，找到锁在任务持有锁队列中对应的位置</a:t>
            </a:r>
          </a:p>
        </p:txBody>
      </p:sp>
      <p:sp>
        <p:nvSpPr>
          <p:cNvPr id="5" name="文本框 4"/>
          <p:cNvSpPr txBox="1"/>
          <p:nvPr/>
        </p:nvSpPr>
        <p:spPr>
          <a:xfrm>
            <a:off x="711558" y="682022"/>
            <a:ext cx="2339102" cy="461665"/>
          </a:xfrm>
          <a:prstGeom prst="rect">
            <a:avLst/>
          </a:prstGeom>
          <a:noFill/>
        </p:spPr>
        <p:txBody>
          <a:bodyPr wrap="none" rtlCol="0">
            <a:spAutoFit/>
          </a:bodyPr>
          <a:lstStyle/>
          <a:p>
            <a:r>
              <a:rPr lang="zh-CN" altLang="en-US" sz="2400" b="1" dirty="0"/>
              <a:t>记录申请自旋锁</a:t>
            </a:r>
          </a:p>
        </p:txBody>
      </p:sp>
      <p:pic>
        <p:nvPicPr>
          <p:cNvPr id="2" name="图片 1"/>
          <p:cNvPicPr>
            <a:picLocks noChangeAspect="1"/>
          </p:cNvPicPr>
          <p:nvPr/>
        </p:nvPicPr>
        <p:blipFill>
          <a:blip r:embed="rId2"/>
          <a:stretch>
            <a:fillRect/>
          </a:stretch>
        </p:blipFill>
        <p:spPr>
          <a:xfrm>
            <a:off x="711835" y="1790065"/>
            <a:ext cx="5370830" cy="286702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a32b6d4-c2a7-4289-9588-d6a3b08a5a95"/>
  <p:tag name="COMMONDATA" val="eyJjb3VudCI6MTEsImhkaWQiOiJkMTk2ODE3NTFmYzMzOTQ1NTdhMDY2NmRkM2UwNmMzZiIsInVzZXJDb3VudCI6MX0="/>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e2ff8a33-e201-4aa4-937c-1db9ac9fc61b}"/>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8955,&quot;width&quot;:17475}"/>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19</TotalTime>
  <Words>4476</Words>
  <Application>Microsoft Office PowerPoint</Application>
  <PresentationFormat>宽屏</PresentationFormat>
  <Paragraphs>547</Paragraphs>
  <Slides>102</Slides>
  <Notes>4</Notes>
  <HiddenSlides>0</HiddenSlides>
  <MMClips>0</MMClips>
  <ScaleCrop>false</ScaleCrop>
  <HeadingPairs>
    <vt:vector size="6" baseType="variant">
      <vt:variant>
        <vt:lpstr>已用的字体</vt:lpstr>
      </vt:variant>
      <vt:variant>
        <vt:i4>12</vt:i4>
      </vt:variant>
      <vt:variant>
        <vt:lpstr>主题</vt:lpstr>
      </vt:variant>
      <vt:variant>
        <vt:i4>6</vt:i4>
      </vt:variant>
      <vt:variant>
        <vt:lpstr>幻灯片标题</vt:lpstr>
      </vt:variant>
      <vt:variant>
        <vt:i4>102</vt:i4>
      </vt:variant>
    </vt:vector>
  </HeadingPairs>
  <TitlesOfParts>
    <vt:vector size="120" baseType="lpstr">
      <vt:lpstr>宋体</vt:lpstr>
      <vt:lpstr>Wingdings</vt:lpstr>
      <vt:lpstr>Adobe 黑体 Std R</vt:lpstr>
      <vt:lpstr>MiSans Bold</vt:lpstr>
      <vt:lpstr>OPPOSans B</vt:lpstr>
      <vt:lpstr>Arial Black</vt:lpstr>
      <vt:lpstr>Arial</vt:lpstr>
      <vt:lpstr>OPPOSans-S</vt:lpstr>
      <vt:lpstr>Broadway</vt:lpstr>
      <vt:lpstr>微软雅黑</vt:lpstr>
      <vt:lpstr>Calibri</vt:lpstr>
      <vt:lpstr>MiSans Light</vt:lpstr>
      <vt:lpstr>Office 主题​​</vt:lpstr>
      <vt:lpstr>1_Office 主题​​</vt:lpstr>
      <vt:lpstr>2_Office 主题​​</vt:lpstr>
      <vt:lpstr>3_Office 主题​​</vt:lpstr>
      <vt:lpstr>4_Office 主题​​</vt:lpstr>
      <vt:lpstr>5_Office 主题​​</vt:lpstr>
      <vt:lpstr>同步互斥 &amp; IPC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彭玉凤</dc:creator>
  <cp:lastModifiedBy>qinan tang</cp:lastModifiedBy>
  <cp:revision>1201</cp:revision>
  <dcterms:created xsi:type="dcterms:W3CDTF">2022-07-11T05:37:00Z</dcterms:created>
  <dcterms:modified xsi:type="dcterms:W3CDTF">2023-06-10T12:46:37Z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1350D33439B7418CA129393E204B6FFC</vt:lpwstr>
  </property>
  <property fmtid="{D5CDD505-2E9C-101B-9397-08002B2CF9AE}" pid="3" name="KSOProductBuildVer">
    <vt:lpwstr>2052-11.1.0.12980</vt:lpwstr>
  </property>
  <property fmtid="{D5CDD505-2E9C-101B-9397-08002B2CF9AE}" pid="4" name="KSOTemplateUUID">
    <vt:lpwstr>v1.0_mb_3AxKTewsWJUETmTIQnjSXw==</vt:lpwstr>
  </property>
</Properties>
</file>